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75"/>
  </p:notesMasterIdLst>
  <p:handoutMasterIdLst>
    <p:handoutMasterId r:id="rId76"/>
  </p:handoutMasterIdLst>
  <p:sldIdLst>
    <p:sldId id="256" r:id="rId5"/>
    <p:sldId id="434" r:id="rId6"/>
    <p:sldId id="436" r:id="rId7"/>
    <p:sldId id="439" r:id="rId8"/>
    <p:sldId id="587" r:id="rId9"/>
    <p:sldId id="538" r:id="rId10"/>
    <p:sldId id="584" r:id="rId11"/>
    <p:sldId id="585" r:id="rId12"/>
    <p:sldId id="543" r:id="rId13"/>
    <p:sldId id="588" r:id="rId14"/>
    <p:sldId id="590" r:id="rId15"/>
    <p:sldId id="591" r:id="rId16"/>
    <p:sldId id="592" r:id="rId17"/>
    <p:sldId id="593" r:id="rId18"/>
    <p:sldId id="594" r:id="rId19"/>
    <p:sldId id="595" r:id="rId20"/>
    <p:sldId id="555" r:id="rId21"/>
    <p:sldId id="596" r:id="rId22"/>
    <p:sldId id="558" r:id="rId23"/>
    <p:sldId id="559" r:id="rId24"/>
    <p:sldId id="561" r:id="rId25"/>
    <p:sldId id="597" r:id="rId26"/>
    <p:sldId id="564" r:id="rId27"/>
    <p:sldId id="599" r:id="rId28"/>
    <p:sldId id="601" r:id="rId29"/>
    <p:sldId id="603" r:id="rId30"/>
    <p:sldId id="567" r:id="rId31"/>
    <p:sldId id="605" r:id="rId32"/>
    <p:sldId id="607" r:id="rId33"/>
    <p:sldId id="610" r:id="rId34"/>
    <p:sldId id="611" r:id="rId35"/>
    <p:sldId id="612" r:id="rId36"/>
    <p:sldId id="614" r:id="rId37"/>
    <p:sldId id="615" r:id="rId38"/>
    <p:sldId id="617" r:id="rId39"/>
    <p:sldId id="619" r:id="rId40"/>
    <p:sldId id="620" r:id="rId41"/>
    <p:sldId id="622" r:id="rId42"/>
    <p:sldId id="624" r:id="rId43"/>
    <p:sldId id="626" r:id="rId44"/>
    <p:sldId id="628" r:id="rId45"/>
    <p:sldId id="630" r:id="rId46"/>
    <p:sldId id="631" r:id="rId47"/>
    <p:sldId id="632" r:id="rId48"/>
    <p:sldId id="634" r:id="rId49"/>
    <p:sldId id="636" r:id="rId50"/>
    <p:sldId id="638" r:id="rId51"/>
    <p:sldId id="640" r:id="rId52"/>
    <p:sldId id="642" r:id="rId53"/>
    <p:sldId id="644" r:id="rId54"/>
    <p:sldId id="646" r:id="rId55"/>
    <p:sldId id="648" r:id="rId56"/>
    <p:sldId id="650" r:id="rId57"/>
    <p:sldId id="660" r:id="rId58"/>
    <p:sldId id="653" r:id="rId59"/>
    <p:sldId id="655" r:id="rId60"/>
    <p:sldId id="657" r:id="rId61"/>
    <p:sldId id="663" r:id="rId62"/>
    <p:sldId id="665" r:id="rId63"/>
    <p:sldId id="661" r:id="rId64"/>
    <p:sldId id="667" r:id="rId65"/>
    <p:sldId id="669" r:id="rId66"/>
    <p:sldId id="671" r:id="rId67"/>
    <p:sldId id="673" r:id="rId68"/>
    <p:sldId id="675" r:id="rId69"/>
    <p:sldId id="677" r:id="rId70"/>
    <p:sldId id="679" r:id="rId71"/>
    <p:sldId id="681" r:id="rId72"/>
    <p:sldId id="683" r:id="rId73"/>
    <p:sldId id="300"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8" autoAdjust="0"/>
    <p:restoredTop sz="94660"/>
  </p:normalViewPr>
  <p:slideViewPr>
    <p:cSldViewPr>
      <p:cViewPr varScale="1">
        <p:scale>
          <a:sx n="69" d="100"/>
          <a:sy n="69" d="100"/>
        </p:scale>
        <p:origin x="17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123"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10/12/2022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961D096-7E3B-4901-842A-409E8605E423}" type="datetime1">
              <a:rPr lang="en-US" smtClean="0"/>
              <a:t>10/12/2022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6938856-79CA-49AF-934C-26554E0FC8D3}" type="datetime1">
              <a:rPr lang="en-US" smtClean="0"/>
              <a:t>10/12/2022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ACC4072-E3E6-4B98-A2C1-5BEC13CB7DE0}" type="datetime1">
              <a:rPr lang="en-US" smtClean="0"/>
              <a:t>10/12/2022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15BC48-F514-41A9-A06B-89726FEA9A41}" type="datetime1">
              <a:rPr lang="en-US" smtClean="0"/>
              <a:t>10/12/2022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79382B1-A318-4E25-8B63-3F37CB0D7274}" type="datetime1">
              <a:rPr lang="en-US" smtClean="0"/>
              <a:t>10/12/2022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AD08C1B-89CC-4E1C-BEAF-FABC3A03FD30}" type="datetime1">
              <a:rPr lang="en-US" smtClean="0"/>
              <a:t>10/12/2022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F9680425-9698-4DA0-B543-89E03CD4FF44}" type="datetime1">
              <a:rPr lang="en-US" smtClean="0"/>
              <a:t>10/12/2022</a:t>
            </a:fld>
            <a:endParaRPr lang="en-US"/>
          </a:p>
        </p:txBody>
      </p:sp>
      <p:sp>
        <p:nvSpPr>
          <p:cNvPr id="8"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DDF3898-51C9-42CA-AFF7-14A768C26905}" type="datetime1">
              <a:rPr lang="en-US" smtClean="0"/>
              <a:t>10/12/2022</a:t>
            </a:fld>
            <a:endParaRPr lang="en-US"/>
          </a:p>
        </p:txBody>
      </p:sp>
      <p:sp>
        <p:nvSpPr>
          <p:cNvPr id="4"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C9E076F-7826-4434-B030-EF730E273267}" type="datetime1">
              <a:rPr lang="en-US" smtClean="0"/>
              <a:t>10/12/2022</a:t>
            </a:fld>
            <a:endParaRPr lang="en-US"/>
          </a:p>
        </p:txBody>
      </p:sp>
      <p:sp>
        <p:nvSpPr>
          <p:cNvPr id="3"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9F549-E219-413D-B622-4D983791557B}" type="datetime1">
              <a:rPr lang="en-US" smtClean="0"/>
              <a:t>10/12/2022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8942CD6-7FAF-40A4-81AA-297C9A9B6773}" type="datetime1">
              <a:rPr lang="en-US" smtClean="0"/>
              <a:t>10/12/2022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2650-6778-464F-AABC-7C744B7A5C3B}" type="datetime1">
              <a:rPr lang="en-US" smtClean="0"/>
              <a:t>10/12/2022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CSE2024 NoSQL Databases</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smtClean="0">
                <a:hlinkClick r:id="rId6">
                  <a:extLst>
                    <a:ext uri="{A12FA001-AC4F-418D-AE19-62706E023703}">
                      <ahyp:hlinkClr xmlns:ahyp="http://schemas.microsoft.com/office/drawing/2018/hyperlinkcolor" xmlns="" val="tx"/>
                    </a:ext>
                  </a:extLst>
                </a:hlinkClick>
              </a:rPr>
              <a:t>NoSQL Databases</a:t>
            </a:r>
            <a:endParaRPr lang="en-IN" sz="2800" dirty="0">
              <a:hlinkClick r:id="rId6">
                <a:extLst>
                  <a:ext uri="{A12FA001-AC4F-418D-AE19-62706E023703}">
                    <ahyp:hlinkClr xmlns:ahyp="http://schemas.microsoft.com/office/drawing/2018/hyperlinkcolor" xmlns="" val="tx"/>
                  </a:ext>
                </a:extLst>
              </a:hlinkClick>
            </a:endParaRP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0939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smtClean="0">
                <a:solidFill>
                  <a:srgbClr val="000000"/>
                </a:solidFill>
              </a:rPr>
              <a:t>Document databases typically have an API or query language that allows developers to execute the </a:t>
            </a:r>
            <a:r>
              <a:rPr lang="en-GB" sz="2000" b="1" dirty="0" smtClean="0">
                <a:solidFill>
                  <a:srgbClr val="FF0000"/>
                </a:solidFill>
              </a:rPr>
              <a:t>CRUD (create, read, update, and delete) </a:t>
            </a:r>
            <a:r>
              <a:rPr lang="en-GB" sz="2000" dirty="0">
                <a:solidFill>
                  <a:srgbClr val="000000"/>
                </a:solidFill>
              </a:rPr>
              <a:t>operations. </a:t>
            </a:r>
            <a:endParaRPr lang="en-GB" sz="2000" dirty="0" smtClean="0">
              <a:solidFill>
                <a:srgbClr val="000000"/>
              </a:solidFill>
            </a:endParaRPr>
          </a:p>
          <a:p>
            <a:pPr marL="342900" indent="-342900" algn="just">
              <a:lnSpc>
                <a:spcPct val="150000"/>
              </a:lnSpc>
              <a:buFont typeface="Arial" panose="020B0604020202020204" pitchFamily="34" charset="0"/>
              <a:buChar char="•"/>
            </a:pPr>
            <a:r>
              <a:rPr lang="en-GB" sz="2000" b="1" dirty="0" smtClean="0">
                <a:solidFill>
                  <a:srgbClr val="FF0000"/>
                </a:solidFill>
              </a:rPr>
              <a:t>Create</a:t>
            </a:r>
            <a:r>
              <a:rPr lang="en-GB" sz="2000" b="1" dirty="0">
                <a:solidFill>
                  <a:srgbClr val="FF0000"/>
                </a:solidFill>
              </a:rPr>
              <a:t>:</a:t>
            </a:r>
            <a:r>
              <a:rPr lang="en-GB" sz="2000" dirty="0">
                <a:solidFill>
                  <a:srgbClr val="000000"/>
                </a:solidFill>
              </a:rPr>
              <a:t> Documents can be created in the database. Each document has a unique identifier.</a:t>
            </a:r>
          </a:p>
          <a:p>
            <a:pPr marL="342900" indent="-342900" algn="just">
              <a:lnSpc>
                <a:spcPct val="150000"/>
              </a:lnSpc>
              <a:buFont typeface="Arial" panose="020B0604020202020204" pitchFamily="34" charset="0"/>
              <a:buChar char="•"/>
            </a:pPr>
            <a:r>
              <a:rPr lang="en-GB" sz="2000" b="1" dirty="0">
                <a:solidFill>
                  <a:srgbClr val="FF0000"/>
                </a:solidFill>
              </a:rPr>
              <a:t>Read:</a:t>
            </a:r>
            <a:r>
              <a:rPr lang="en-GB" sz="2000" dirty="0">
                <a:solidFill>
                  <a:srgbClr val="000000"/>
                </a:solidFill>
              </a:rPr>
              <a:t> Documents can be read from the database. The API or query language allows developers to query for documents using their unique identifiers or field </a:t>
            </a:r>
            <a:r>
              <a:rPr lang="en-GB" sz="2000" dirty="0" smtClean="0">
                <a:solidFill>
                  <a:srgbClr val="000000"/>
                </a:solidFill>
              </a:rPr>
              <a:t>values.</a:t>
            </a:r>
            <a:endParaRPr lang="en-GB" sz="2000" dirty="0">
              <a:solidFill>
                <a:srgbClr val="000000"/>
              </a:solidFill>
            </a:endParaRPr>
          </a:p>
          <a:p>
            <a:pPr marL="342900" indent="-342900" algn="just">
              <a:lnSpc>
                <a:spcPct val="150000"/>
              </a:lnSpc>
              <a:buFont typeface="Arial" panose="020B0604020202020204" pitchFamily="34" charset="0"/>
              <a:buChar char="•"/>
            </a:pPr>
            <a:r>
              <a:rPr lang="en-GB" sz="2000" b="1" dirty="0">
                <a:solidFill>
                  <a:srgbClr val="FF0000"/>
                </a:solidFill>
              </a:rPr>
              <a:t>Update:</a:t>
            </a:r>
            <a:r>
              <a:rPr lang="en-GB" sz="2000" b="1" dirty="0">
                <a:solidFill>
                  <a:srgbClr val="000000"/>
                </a:solidFill>
              </a:rPr>
              <a:t> </a:t>
            </a:r>
            <a:r>
              <a:rPr lang="en-GB" sz="2000" dirty="0">
                <a:solidFill>
                  <a:srgbClr val="000000"/>
                </a:solidFill>
              </a:rPr>
              <a:t>Existing documents can be updated — either in whole or in part.</a:t>
            </a:r>
          </a:p>
          <a:p>
            <a:pPr marL="342900" indent="-342900" algn="just">
              <a:lnSpc>
                <a:spcPct val="150000"/>
              </a:lnSpc>
              <a:buFont typeface="Arial" panose="020B0604020202020204" pitchFamily="34" charset="0"/>
              <a:buChar char="•"/>
            </a:pPr>
            <a:r>
              <a:rPr lang="en-GB" sz="2000" b="1" dirty="0">
                <a:solidFill>
                  <a:srgbClr val="FF0000"/>
                </a:solidFill>
              </a:rPr>
              <a:t>Delete: </a:t>
            </a:r>
            <a:r>
              <a:rPr lang="en-GB" sz="2000" dirty="0">
                <a:solidFill>
                  <a:srgbClr val="000000"/>
                </a:solidFill>
              </a:rPr>
              <a:t>Documents can be deleted from the database.</a:t>
            </a: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CRUD operations</a:t>
            </a:r>
            <a:endParaRPr lang="en-IN" sz="2400" b="1" dirty="0"/>
          </a:p>
        </p:txBody>
      </p:sp>
    </p:spTree>
    <p:extLst>
      <p:ext uri="{BB962C8B-B14F-4D97-AF65-F5344CB8AC3E}">
        <p14:creationId xmlns:p14="http://schemas.microsoft.com/office/powerpoint/2010/main" val="2209471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5016758"/>
          </a:xfrm>
          <a:prstGeom prst="rect">
            <a:avLst/>
          </a:prstGeom>
        </p:spPr>
        <p:txBody>
          <a:bodyPr wrap="square">
            <a:spAutoFit/>
          </a:bodyPr>
          <a:lstStyle/>
          <a:p>
            <a:pPr marL="342900" indent="-342900" algn="just">
              <a:buFont typeface="Arial" panose="020B0604020202020204" pitchFamily="34" charset="0"/>
              <a:buChar char="•"/>
            </a:pPr>
            <a:r>
              <a:rPr lang="en-GB" sz="2000" dirty="0">
                <a:solidFill>
                  <a:srgbClr val="000000"/>
                </a:solidFill>
              </a:rPr>
              <a:t>A query in a database system is a </a:t>
            </a:r>
            <a:r>
              <a:rPr lang="en-GB" sz="2000" b="1" dirty="0">
                <a:solidFill>
                  <a:srgbClr val="FF0000"/>
                </a:solidFill>
              </a:rPr>
              <a:t>command that is used for extracting data from a database</a:t>
            </a:r>
            <a:r>
              <a:rPr lang="en-GB" sz="2000" dirty="0">
                <a:solidFill>
                  <a:srgbClr val="000000"/>
                </a:solidFill>
              </a:rPr>
              <a:t> and </a:t>
            </a:r>
            <a:r>
              <a:rPr lang="en-GB" sz="2000" dirty="0" smtClean="0">
                <a:solidFill>
                  <a:srgbClr val="000000"/>
                </a:solidFill>
              </a:rPr>
              <a:t>displaying </a:t>
            </a:r>
            <a:r>
              <a:rPr lang="en-GB" sz="2000" dirty="0">
                <a:solidFill>
                  <a:srgbClr val="000000"/>
                </a:solidFill>
              </a:rPr>
              <a:t>it in a readable form</a:t>
            </a:r>
            <a:r>
              <a:rPr lang="en-GB" sz="2000" dirty="0" smtClean="0">
                <a:solidFill>
                  <a:srgbClr val="000000"/>
                </a:solidFill>
              </a:rPr>
              <a:t>.</a:t>
            </a:r>
          </a:p>
          <a:p>
            <a:pPr marL="342900" indent="-342900" algn="just">
              <a:buFont typeface="Arial" panose="020B0604020202020204" pitchFamily="34" charset="0"/>
              <a:buChar char="•"/>
            </a:pPr>
            <a:endParaRPr lang="en-GB" sz="2000" dirty="0" smtClean="0">
              <a:solidFill>
                <a:srgbClr val="000000"/>
              </a:solidFill>
            </a:endParaRPr>
          </a:p>
          <a:p>
            <a:pPr marL="342900" indent="-342900" algn="just">
              <a:buFont typeface="Arial" panose="020B0604020202020204" pitchFamily="34" charset="0"/>
              <a:buChar char="•"/>
            </a:pPr>
            <a:r>
              <a:rPr lang="en-GB" dirty="0"/>
              <a:t>Every query associated with the database system is associated with any particular language (such as </a:t>
            </a:r>
            <a:r>
              <a:rPr lang="en-GB" b="1" dirty="0"/>
              <a:t>SQL for structured data, </a:t>
            </a:r>
            <a:r>
              <a:rPr lang="en-GB" dirty="0" smtClean="0"/>
              <a:t>and </a:t>
            </a:r>
            <a:r>
              <a:rPr lang="en-GB" b="1" dirty="0" smtClean="0"/>
              <a:t>MongoDB </a:t>
            </a:r>
            <a:r>
              <a:rPr lang="en-GB" b="1" dirty="0"/>
              <a:t>for unstructured data</a:t>
            </a:r>
            <a:r>
              <a:rPr lang="en-GB" dirty="0" smtClean="0"/>
              <a:t>).</a:t>
            </a:r>
          </a:p>
          <a:p>
            <a:pPr marL="342900" indent="-342900" algn="just">
              <a:buFont typeface="Arial" panose="020B0604020202020204" pitchFamily="34" charset="0"/>
              <a:buChar char="•"/>
            </a:pPr>
            <a:endParaRPr lang="en-GB" sz="2000" dirty="0">
              <a:solidFill>
                <a:srgbClr val="000000"/>
              </a:solidFill>
            </a:endParaRPr>
          </a:p>
          <a:p>
            <a:pPr marL="342900" indent="-342900" algn="just">
              <a:buFont typeface="Arial" panose="020B0604020202020204" pitchFamily="34" charset="0"/>
              <a:buChar char="•"/>
            </a:pPr>
            <a:r>
              <a:rPr lang="en-GB" sz="2000" b="1" u="sng" dirty="0" smtClean="0">
                <a:solidFill>
                  <a:srgbClr val="FF0000"/>
                </a:solidFill>
              </a:rPr>
              <a:t>Example: </a:t>
            </a:r>
          </a:p>
          <a:p>
            <a:pPr marL="342900" indent="-342900" algn="just">
              <a:buFont typeface="Arial" panose="020B0604020202020204" pitchFamily="34" charset="0"/>
              <a:buChar char="•"/>
            </a:pPr>
            <a:endParaRPr lang="en-GB" sz="2000" dirty="0">
              <a:solidFill>
                <a:srgbClr val="000000"/>
              </a:solidFill>
            </a:endParaRPr>
          </a:p>
          <a:p>
            <a:pPr marL="342900" indent="-342900" algn="just">
              <a:buFont typeface="Arial" panose="020B0604020202020204" pitchFamily="34" charset="0"/>
              <a:buChar char="•"/>
            </a:pPr>
            <a:r>
              <a:rPr lang="en-GB" b="1" dirty="0">
                <a:solidFill>
                  <a:srgbClr val="FF0000"/>
                </a:solidFill>
              </a:rPr>
              <a:t>The find() method</a:t>
            </a:r>
            <a:r>
              <a:rPr lang="en-GB" dirty="0">
                <a:solidFill>
                  <a:srgbClr val="FF0000"/>
                </a:solidFill>
              </a:rPr>
              <a:t>:</a:t>
            </a:r>
            <a:r>
              <a:rPr lang="en-GB" dirty="0"/>
              <a:t> </a:t>
            </a:r>
            <a:r>
              <a:rPr lang="en-GB" b="1" dirty="0"/>
              <a:t>This method is used for querying data from a MongoDB collection.</a:t>
            </a:r>
            <a:endParaRPr lang="en-GB" sz="2000" b="1" dirty="0" smtClean="0">
              <a:solidFill>
                <a:srgbClr val="000000"/>
              </a:solidFill>
            </a:endParaRPr>
          </a:p>
          <a:p>
            <a:pPr marL="342900" indent="-342900" algn="just">
              <a:buFont typeface="Arial" panose="020B0604020202020204" pitchFamily="34" charset="0"/>
              <a:buChar char="•"/>
            </a:pPr>
            <a:endParaRPr lang="en-GB" sz="2000" dirty="0" smtClean="0">
              <a:solidFill>
                <a:srgbClr val="000000"/>
              </a:solidFill>
            </a:endParaRPr>
          </a:p>
          <a:p>
            <a:pPr marL="342900" indent="-342900" algn="just">
              <a:buFont typeface="Arial" panose="020B0604020202020204" pitchFamily="34" charset="0"/>
              <a:buChar char="•"/>
            </a:pPr>
            <a:r>
              <a:rPr lang="en-GB" sz="2000" b="1" u="sng" dirty="0" smtClean="0">
                <a:solidFill>
                  <a:srgbClr val="FF0000"/>
                </a:solidFill>
              </a:rPr>
              <a:t>Syntax</a:t>
            </a:r>
            <a:r>
              <a:rPr lang="en-GB" sz="2000" b="1" dirty="0" smtClean="0">
                <a:solidFill>
                  <a:srgbClr val="FF0000"/>
                </a:solidFill>
              </a:rPr>
              <a:t>:   </a:t>
            </a:r>
            <a:r>
              <a:rPr lang="en-GB" sz="2000" b="1" i="1" dirty="0" smtClean="0"/>
              <a:t>db. </a:t>
            </a:r>
            <a:r>
              <a:rPr lang="en-GB" sz="2000" b="1" i="1" dirty="0" err="1" smtClean="0"/>
              <a:t>Collection_name.find</a:t>
            </a:r>
            <a:r>
              <a:rPr lang="en-GB" sz="2000" b="1" i="1" dirty="0" smtClean="0"/>
              <a:t>()</a:t>
            </a:r>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r>
              <a:rPr lang="en-GB" sz="2000" dirty="0" smtClean="0"/>
              <a:t>(</a:t>
            </a:r>
            <a:r>
              <a:rPr lang="en-GB" sz="2000" dirty="0" err="1" smtClean="0"/>
              <a:t>i.e</a:t>
            </a:r>
            <a:r>
              <a:rPr lang="en-GB" sz="2000" dirty="0" smtClean="0"/>
              <a:t>) </a:t>
            </a:r>
            <a:r>
              <a:rPr lang="en-GB" sz="2000" b="1" i="1" dirty="0" err="1" smtClean="0"/>
              <a:t>db.students.find</a:t>
            </a:r>
            <a:r>
              <a:rPr lang="en-GB" sz="2000" b="1" i="1" dirty="0" smtClean="0"/>
              <a:t>()</a:t>
            </a: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Querying</a:t>
            </a:r>
            <a:endParaRPr lang="en-IN" sz="2400" b="1" dirty="0"/>
          </a:p>
        </p:txBody>
      </p:sp>
    </p:spTree>
    <p:extLst>
      <p:ext uri="{BB962C8B-B14F-4D97-AF65-F5344CB8AC3E}">
        <p14:creationId xmlns:p14="http://schemas.microsoft.com/office/powerpoint/2010/main" val="109998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27864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a:solidFill>
                  <a:srgbClr val="FF0000"/>
                </a:solidFill>
              </a:rPr>
              <a:t>The pretty() method: </a:t>
            </a:r>
            <a:r>
              <a:rPr lang="en-GB" b="1" dirty="0"/>
              <a:t>This method is used for giving a proper format to the output extracted by the query</a:t>
            </a:r>
            <a:r>
              <a:rPr lang="en-GB" b="1" dirty="0" smtClean="0"/>
              <a:t>.</a:t>
            </a:r>
          </a:p>
          <a:p>
            <a:pPr marL="342900" indent="-342900" algn="just">
              <a:buFont typeface="Arial" panose="020B0604020202020204" pitchFamily="34" charset="0"/>
              <a:buChar char="•"/>
            </a:pPr>
            <a:endParaRPr lang="en-GB" sz="2000" dirty="0" smtClean="0">
              <a:solidFill>
                <a:srgbClr val="000000"/>
              </a:solidFill>
            </a:endParaRPr>
          </a:p>
          <a:p>
            <a:pPr marL="342900" indent="-342900" algn="just">
              <a:buFont typeface="Arial" panose="020B0604020202020204" pitchFamily="34" charset="0"/>
              <a:buChar char="•"/>
            </a:pPr>
            <a:r>
              <a:rPr lang="en-GB" sz="2000" b="1" u="sng" dirty="0" smtClean="0">
                <a:solidFill>
                  <a:srgbClr val="FF0000"/>
                </a:solidFill>
              </a:rPr>
              <a:t>Syntax</a:t>
            </a:r>
            <a:r>
              <a:rPr lang="en-GB" sz="2000" b="1" dirty="0" smtClean="0">
                <a:solidFill>
                  <a:srgbClr val="FF0000"/>
                </a:solidFill>
              </a:rPr>
              <a:t>:   </a:t>
            </a:r>
            <a:r>
              <a:rPr lang="en-GB" sz="2000" b="1" i="1" dirty="0" smtClean="0"/>
              <a:t>db. </a:t>
            </a:r>
            <a:r>
              <a:rPr lang="en-GB" sz="2000" b="1" i="1" dirty="0" err="1" smtClean="0"/>
              <a:t>Collection_name.find</a:t>
            </a:r>
            <a:r>
              <a:rPr lang="en-GB" sz="2000" b="1" i="1" dirty="0" smtClean="0"/>
              <a:t>().pretty()</a:t>
            </a:r>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r>
              <a:rPr lang="en-GB" sz="2000" dirty="0" smtClean="0"/>
              <a:t>(</a:t>
            </a:r>
            <a:r>
              <a:rPr lang="en-GB" sz="2000" dirty="0" err="1" smtClean="0"/>
              <a:t>i.e</a:t>
            </a:r>
            <a:r>
              <a:rPr lang="en-GB" sz="2000" dirty="0" smtClean="0"/>
              <a:t>) </a:t>
            </a:r>
            <a:r>
              <a:rPr lang="en-GB" sz="2000" b="1" i="1" dirty="0" err="1" smtClean="0"/>
              <a:t>db.students.find</a:t>
            </a:r>
            <a:r>
              <a:rPr lang="en-GB" sz="2000" b="1" i="1" dirty="0" smtClean="0"/>
              <a:t>().pretty()</a:t>
            </a:r>
          </a:p>
          <a:p>
            <a:pPr marL="342900" indent="-342900" algn="just">
              <a:buFont typeface="Arial" panose="020B0604020202020204" pitchFamily="34" charset="0"/>
              <a:buChar char="•"/>
            </a:pPr>
            <a:endParaRPr lang="en-GB" sz="2000" b="1" i="1" dirty="0"/>
          </a:p>
          <a:p>
            <a:pPr marL="342900" indent="-342900" algn="just">
              <a:lnSpc>
                <a:spcPct val="150000"/>
              </a:lnSpc>
              <a:buFont typeface="Arial" panose="020B0604020202020204" pitchFamily="34" charset="0"/>
              <a:buChar char="•"/>
            </a:pPr>
            <a:r>
              <a:rPr lang="en-GB" sz="2000" b="1" dirty="0" smtClean="0">
                <a:solidFill>
                  <a:srgbClr val="FF0000"/>
                </a:solidFill>
              </a:rPr>
              <a:t>OR Condition: </a:t>
            </a:r>
            <a:r>
              <a:rPr lang="en-GB" dirty="0"/>
              <a:t>MongoDB allows users to specify either one or multiple values to be true. According to this, till </a:t>
            </a:r>
            <a:r>
              <a:rPr lang="en-GB" b="1" dirty="0"/>
              <a:t>one of the conditions is true,</a:t>
            </a:r>
            <a:r>
              <a:rPr lang="en-GB" dirty="0"/>
              <a:t> the document data will get returned. Here is an </a:t>
            </a:r>
            <a:r>
              <a:rPr lang="en-GB" dirty="0" smtClean="0"/>
              <a:t>example.</a:t>
            </a:r>
          </a:p>
          <a:p>
            <a:pPr marL="342900" indent="-342900" algn="just">
              <a:buFont typeface="Arial" panose="020B0604020202020204" pitchFamily="34" charset="0"/>
              <a:buChar char="•"/>
            </a:pPr>
            <a:endParaRPr lang="en-GB" dirty="0"/>
          </a:p>
          <a:p>
            <a:pPr marL="342900" indent="-342900" algn="just">
              <a:buFont typeface="Arial" panose="020B0604020202020204" pitchFamily="34" charset="0"/>
              <a:buChar char="•"/>
            </a:pPr>
            <a:r>
              <a:rPr lang="en-GB" dirty="0" smtClean="0"/>
              <a:t>Example :   </a:t>
            </a:r>
            <a:r>
              <a:rPr lang="en-GB" b="1" i="1" dirty="0" err="1"/>
              <a:t>db.students.find</a:t>
            </a:r>
            <a:r>
              <a:rPr lang="en-GB" b="1" i="1" dirty="0" smtClean="0"/>
              <a:t>().( {$or : [ { </a:t>
            </a:r>
            <a:r>
              <a:rPr lang="en-GB" b="1" i="1" dirty="0" err="1" smtClean="0"/>
              <a:t>Regno</a:t>
            </a:r>
            <a:r>
              <a:rPr lang="en-GB" b="1" i="1" dirty="0" smtClean="0"/>
              <a:t>: “202” }, {From:”</a:t>
            </a:r>
            <a:r>
              <a:rPr lang="en-GB" b="1" i="1" dirty="0" err="1" smtClean="0"/>
              <a:t>Rajankunte</a:t>
            </a:r>
            <a:r>
              <a:rPr lang="en-GB" b="1" i="1" dirty="0" smtClean="0"/>
              <a:t>”}]})</a:t>
            </a:r>
            <a:endParaRPr lang="en-GB" b="1" i="1" dirty="0"/>
          </a:p>
          <a:p>
            <a:pPr marL="342900" indent="-342900" algn="just">
              <a:buFont typeface="Arial" panose="020B0604020202020204" pitchFamily="34" charset="0"/>
              <a:buChar char="•"/>
            </a:pPr>
            <a:endParaRPr lang="en-GB" dirty="0" smtClean="0"/>
          </a:p>
          <a:p>
            <a:pPr marL="342900" indent="-342900" algn="just">
              <a:buFont typeface="Arial" panose="020B0604020202020204" pitchFamily="34" charset="0"/>
              <a:buChar char="•"/>
            </a:pPr>
            <a:endParaRPr lang="en-GB" sz="2000" b="1" i="1" dirty="0" smtClean="0"/>
          </a:p>
          <a:p>
            <a:pPr marL="342900" indent="-342900" algn="just">
              <a:buFont typeface="Arial" panose="020B0604020202020204" pitchFamily="34" charset="0"/>
              <a:buChar char="•"/>
            </a:pPr>
            <a:endParaRPr lang="en-GB" sz="2000" b="1" i="1" dirty="0"/>
          </a:p>
          <a:p>
            <a:pPr marL="342900" indent="-342900" algn="just">
              <a:buFont typeface="Arial" panose="020B0604020202020204" pitchFamily="34" charset="0"/>
              <a:buChar char="•"/>
            </a:pPr>
            <a:endParaRPr lang="en-GB" sz="2000" b="1" i="1" dirty="0" smtClean="0"/>
          </a:p>
          <a:p>
            <a:pPr marL="342900" indent="-342900" algn="just">
              <a:buFont typeface="Arial" panose="020B0604020202020204" pitchFamily="34" charset="0"/>
              <a:buChar char="•"/>
            </a:pPr>
            <a:endParaRPr lang="en-GB" sz="20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Querying  (</a:t>
            </a:r>
            <a:r>
              <a:rPr lang="en-US" sz="2400" b="1" dirty="0" err="1" smtClean="0">
                <a:solidFill>
                  <a:srgbClr val="121214"/>
                </a:solidFill>
              </a:rPr>
              <a:t>Cont</a:t>
            </a:r>
            <a:r>
              <a:rPr lang="en-US" sz="2400" b="1" dirty="0" smtClean="0">
                <a:solidFill>
                  <a:srgbClr val="121214"/>
                </a:solidFill>
              </a:rPr>
              <a:t>…)</a:t>
            </a:r>
            <a:endParaRPr lang="en-IN" sz="2400" b="1" dirty="0"/>
          </a:p>
        </p:txBody>
      </p:sp>
    </p:spTree>
    <p:extLst>
      <p:ext uri="{BB962C8B-B14F-4D97-AF65-F5344CB8AC3E}">
        <p14:creationId xmlns:p14="http://schemas.microsoft.com/office/powerpoint/2010/main" val="1215760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557075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Indexes support the efficient </a:t>
            </a:r>
            <a:r>
              <a:rPr lang="en-GB" sz="2000" b="1" dirty="0"/>
              <a:t>resolution of </a:t>
            </a:r>
            <a:r>
              <a:rPr lang="en-GB" sz="2000" b="1" dirty="0" smtClean="0"/>
              <a:t>queries.</a:t>
            </a:r>
          </a:p>
          <a:p>
            <a:pPr marL="342900" indent="-342900" algn="just">
              <a:lnSpc>
                <a:spcPct val="150000"/>
              </a:lnSpc>
              <a:buFont typeface="Arial" panose="020B0604020202020204" pitchFamily="34" charset="0"/>
              <a:buChar char="•"/>
            </a:pPr>
            <a:r>
              <a:rPr lang="en-GB" sz="2000" dirty="0"/>
              <a:t>Without indexes, MongoDB must </a:t>
            </a:r>
            <a:r>
              <a:rPr lang="en-GB" sz="2000" b="1" dirty="0"/>
              <a:t>scan every document of a collection </a:t>
            </a:r>
            <a:r>
              <a:rPr lang="en-GB" sz="2000" dirty="0"/>
              <a:t>to select those documents that match the query statement</a:t>
            </a:r>
            <a:r>
              <a:rPr lang="en-GB" sz="2000" dirty="0" smtClean="0"/>
              <a:t>.</a:t>
            </a:r>
          </a:p>
          <a:p>
            <a:pPr marL="342900" indent="-342900" algn="just">
              <a:lnSpc>
                <a:spcPct val="150000"/>
              </a:lnSpc>
              <a:buFont typeface="Arial" panose="020B0604020202020204" pitchFamily="34" charset="0"/>
              <a:buChar char="•"/>
            </a:pPr>
            <a:r>
              <a:rPr lang="en-GB" sz="2000" dirty="0"/>
              <a:t>This scan is highly </a:t>
            </a:r>
            <a:r>
              <a:rPr lang="en-GB" sz="2000" b="1" dirty="0" smtClean="0"/>
              <a:t>efficient </a:t>
            </a:r>
            <a:r>
              <a:rPr lang="en-GB" sz="2000" b="1" dirty="0"/>
              <a:t>and </a:t>
            </a:r>
            <a:r>
              <a:rPr lang="en-GB" sz="2000" b="1" dirty="0" smtClean="0"/>
              <a:t>requires </a:t>
            </a:r>
            <a:r>
              <a:rPr lang="en-GB" sz="2000" b="1" dirty="0"/>
              <a:t>MongoDB to process a large volume of data</a:t>
            </a:r>
            <a:r>
              <a:rPr lang="en-GB" sz="2000" b="1" dirty="0" smtClean="0"/>
              <a:t>.</a:t>
            </a:r>
          </a:p>
          <a:p>
            <a:pPr marL="342900" indent="-342900" algn="just">
              <a:lnSpc>
                <a:spcPct val="150000"/>
              </a:lnSpc>
              <a:buFont typeface="Arial" panose="020B0604020202020204" pitchFamily="34" charset="0"/>
              <a:buChar char="•"/>
            </a:pPr>
            <a:r>
              <a:rPr lang="en-GB" sz="2000" dirty="0"/>
              <a:t>Indexes are </a:t>
            </a:r>
            <a:r>
              <a:rPr lang="en-GB" sz="2000" b="1" dirty="0"/>
              <a:t>special data structures</a:t>
            </a:r>
            <a:r>
              <a:rPr lang="en-GB" sz="2000" dirty="0"/>
              <a:t>, that store a small portion of the data set in an easy-to-traverse form</a:t>
            </a:r>
            <a:r>
              <a:rPr lang="en-GB" sz="2000" dirty="0" smtClean="0"/>
              <a:t>.</a:t>
            </a:r>
          </a:p>
          <a:p>
            <a:pPr marL="342900" indent="-342900" algn="just">
              <a:lnSpc>
                <a:spcPct val="150000"/>
              </a:lnSpc>
              <a:buFont typeface="Arial" panose="020B0604020202020204" pitchFamily="34" charset="0"/>
              <a:buChar char="•"/>
            </a:pPr>
            <a:r>
              <a:rPr lang="en-GB" sz="2000" dirty="0" smtClean="0"/>
              <a:t>The </a:t>
            </a:r>
            <a:r>
              <a:rPr lang="en-GB" sz="2000" dirty="0"/>
              <a:t>index </a:t>
            </a:r>
            <a:r>
              <a:rPr lang="en-GB" sz="2000" b="1" dirty="0"/>
              <a:t>stores the value of a specific field or set of fields</a:t>
            </a:r>
            <a:r>
              <a:rPr lang="en-GB" sz="2000" dirty="0"/>
              <a:t>, ordered by the value of the field as specified in the index.</a:t>
            </a:r>
            <a:endParaRPr lang="en-GB" sz="2400" b="1" i="1" dirty="0"/>
          </a:p>
          <a:p>
            <a:pPr marL="342900" indent="-342900" algn="just">
              <a:lnSpc>
                <a:spcPct val="150000"/>
              </a:lnSpc>
              <a:buFont typeface="Arial" panose="020B0604020202020204" pitchFamily="34" charset="0"/>
              <a:buChar char="•"/>
            </a:pPr>
            <a:endParaRPr lang="en-GB" sz="2400" b="1" i="1" dirty="0" smtClean="0"/>
          </a:p>
          <a:p>
            <a:pPr marL="342900" indent="-342900" algn="just">
              <a:buFont typeface="Arial" panose="020B0604020202020204" pitchFamily="34" charset="0"/>
              <a:buChar char="•"/>
            </a:pPr>
            <a:endParaRPr lang="en-GB" sz="20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Indexing</a:t>
            </a:r>
            <a:endParaRPr lang="en-IN" sz="2400" b="1" dirty="0"/>
          </a:p>
        </p:txBody>
      </p:sp>
    </p:spTree>
    <p:extLst>
      <p:ext uri="{BB962C8B-B14F-4D97-AF65-F5344CB8AC3E}">
        <p14:creationId xmlns:p14="http://schemas.microsoft.com/office/powerpoint/2010/main" val="1782152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579" y="1190262"/>
            <a:ext cx="87118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400" b="1" dirty="0" err="1">
                <a:solidFill>
                  <a:srgbClr val="FF0000"/>
                </a:solidFill>
              </a:rPr>
              <a:t>createIndex</a:t>
            </a:r>
            <a:r>
              <a:rPr lang="en-GB" sz="2400" b="1" dirty="0">
                <a:solidFill>
                  <a:srgbClr val="FF0000"/>
                </a:solidFill>
              </a:rPr>
              <a:t>() </a:t>
            </a:r>
            <a:r>
              <a:rPr lang="en-GB" sz="2400" b="1" dirty="0" smtClean="0">
                <a:solidFill>
                  <a:srgbClr val="FF0000"/>
                </a:solidFill>
              </a:rPr>
              <a:t>Method : </a:t>
            </a:r>
            <a:r>
              <a:rPr lang="en-GB" sz="2400" dirty="0" smtClean="0"/>
              <a:t>T</a:t>
            </a:r>
            <a:r>
              <a:rPr lang="en-GB" sz="2000" dirty="0" smtClean="0"/>
              <a:t>o </a:t>
            </a:r>
            <a:r>
              <a:rPr lang="en-GB" sz="2000" dirty="0"/>
              <a:t>create an index, you need to use </a:t>
            </a:r>
            <a:r>
              <a:rPr lang="en-GB" sz="2000" b="1" i="1" dirty="0" err="1"/>
              <a:t>createIndex</a:t>
            </a:r>
            <a:r>
              <a:rPr lang="en-GB" sz="2000" b="1" i="1" dirty="0"/>
              <a:t>() </a:t>
            </a:r>
            <a:r>
              <a:rPr lang="en-GB" sz="2000" dirty="0"/>
              <a:t>method of MongoDB</a:t>
            </a:r>
            <a:r>
              <a:rPr lang="en-GB" sz="2000" dirty="0" smtClean="0"/>
              <a:t>.</a:t>
            </a:r>
          </a:p>
          <a:p>
            <a:pPr marL="342900" indent="-342900" algn="just">
              <a:lnSpc>
                <a:spcPct val="150000"/>
              </a:lnSpc>
              <a:buFont typeface="Arial" panose="020B0604020202020204" pitchFamily="34" charset="0"/>
              <a:buChar char="•"/>
            </a:pPr>
            <a:endParaRPr lang="en-GB" sz="2000" dirty="0" smtClean="0"/>
          </a:p>
          <a:p>
            <a:pPr marL="342900" indent="-342900" algn="just">
              <a:buFont typeface="Arial" panose="020B0604020202020204" pitchFamily="34" charset="0"/>
              <a:buChar char="•"/>
            </a:pPr>
            <a:r>
              <a:rPr lang="en-GB" sz="2000" b="1" u="sng" dirty="0">
                <a:solidFill>
                  <a:srgbClr val="FF0000"/>
                </a:solidFill>
              </a:rPr>
              <a:t>Syntax</a:t>
            </a:r>
            <a:r>
              <a:rPr lang="en-GB" sz="2000" b="1" dirty="0">
                <a:solidFill>
                  <a:srgbClr val="FF0000"/>
                </a:solidFill>
              </a:rPr>
              <a:t>:   </a:t>
            </a:r>
            <a:r>
              <a:rPr lang="en-GB" sz="2000" b="1" i="1" dirty="0" smtClean="0"/>
              <a:t>db. </a:t>
            </a:r>
            <a:r>
              <a:rPr lang="en-GB" sz="2000" b="1" i="1" dirty="0" err="1" smtClean="0"/>
              <a:t>Collection_name.createIndex</a:t>
            </a:r>
            <a:r>
              <a:rPr lang="en-GB" sz="2000" b="1" i="1" dirty="0" smtClean="0"/>
              <a:t>({KEY:1})</a:t>
            </a:r>
            <a:endParaRPr lang="en-GB" sz="2000" b="1" i="1" dirty="0"/>
          </a:p>
          <a:p>
            <a:pPr marL="342900" indent="-342900" algn="just">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r>
              <a:rPr lang="en-GB" dirty="0"/>
              <a:t>Here </a:t>
            </a:r>
            <a:r>
              <a:rPr lang="en-GB" dirty="0" smtClean="0"/>
              <a:t>the key </a:t>
            </a:r>
            <a:r>
              <a:rPr lang="en-GB" dirty="0"/>
              <a:t>is the name of the field on which you want to create </a:t>
            </a:r>
            <a:r>
              <a:rPr lang="en-GB" dirty="0" smtClean="0"/>
              <a:t>the </a:t>
            </a:r>
            <a:r>
              <a:rPr lang="en-GB" b="1" i="1" dirty="0" smtClean="0"/>
              <a:t>index </a:t>
            </a:r>
            <a:r>
              <a:rPr lang="en-GB" b="1" i="1" dirty="0"/>
              <a:t>and 1 is for ascending order. </a:t>
            </a:r>
            <a:r>
              <a:rPr lang="en-GB" dirty="0"/>
              <a:t>To create </a:t>
            </a:r>
            <a:r>
              <a:rPr lang="en-GB" dirty="0" smtClean="0"/>
              <a:t>an </a:t>
            </a:r>
            <a:r>
              <a:rPr lang="en-GB" b="1" i="1" dirty="0" smtClean="0"/>
              <a:t>index </a:t>
            </a:r>
            <a:r>
              <a:rPr lang="en-GB" b="1" i="1" dirty="0"/>
              <a:t>in descending order you need to use -1.</a:t>
            </a:r>
            <a:endParaRPr lang="en-GB" sz="2000" b="1" i="1" dirty="0" smtClean="0"/>
          </a:p>
          <a:p>
            <a:pPr marL="342900" indent="-342900" algn="just">
              <a:lnSpc>
                <a:spcPct val="150000"/>
              </a:lnSpc>
              <a:buFont typeface="Arial" panose="020B0604020202020204" pitchFamily="34" charset="0"/>
              <a:buChar char="•"/>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GB" sz="2000" b="1" dirty="0">
              <a:solidFill>
                <a:srgbClr val="FF0000"/>
              </a:solidFill>
            </a:endParaRPr>
          </a:p>
          <a:p>
            <a:pPr marL="342900" indent="-342900" algn="just">
              <a:buFont typeface="Arial" panose="020B0604020202020204" pitchFamily="34" charset="0"/>
              <a:buChar char="•"/>
            </a:pPr>
            <a:endParaRPr lang="en-GB" sz="20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Indexing (Cont..)</a:t>
            </a:r>
            <a:endParaRPr lang="en-IN" sz="2400" b="1" dirty="0"/>
          </a:p>
        </p:txBody>
      </p:sp>
    </p:spTree>
    <p:extLst>
      <p:ext uri="{BB962C8B-B14F-4D97-AF65-F5344CB8AC3E}">
        <p14:creationId xmlns:p14="http://schemas.microsoft.com/office/powerpoint/2010/main" val="16183607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Replication is the process of </a:t>
            </a:r>
            <a:r>
              <a:rPr lang="en-GB" sz="2000" b="1" i="1" dirty="0"/>
              <a:t>synchronizing data across multiple </a:t>
            </a:r>
            <a:r>
              <a:rPr lang="en-GB" sz="2000" b="1" i="1" dirty="0" smtClean="0"/>
              <a:t>servers</a:t>
            </a:r>
            <a:r>
              <a:rPr lang="en-GB" sz="2000" dirty="0" smtClean="0"/>
              <a:t>.</a:t>
            </a:r>
          </a:p>
          <a:p>
            <a:pPr marL="342900" indent="-342900" algn="just">
              <a:lnSpc>
                <a:spcPct val="150000"/>
              </a:lnSpc>
              <a:buFont typeface="Arial" panose="020B0604020202020204" pitchFamily="34" charset="0"/>
              <a:buChar char="•"/>
            </a:pPr>
            <a:r>
              <a:rPr lang="en-GB" sz="2000" dirty="0"/>
              <a:t>Replication provides redundancy and </a:t>
            </a:r>
            <a:r>
              <a:rPr lang="en-GB" sz="2000" b="1" i="1" dirty="0"/>
              <a:t>increases data availability with multiple copies of data</a:t>
            </a:r>
            <a:r>
              <a:rPr lang="en-GB" sz="2000" dirty="0"/>
              <a:t> on different database </a:t>
            </a:r>
            <a:r>
              <a:rPr lang="en-GB" sz="2000" dirty="0" smtClean="0"/>
              <a:t>servers.</a:t>
            </a:r>
          </a:p>
          <a:p>
            <a:pPr marL="342900" indent="-342900" algn="just">
              <a:lnSpc>
                <a:spcPct val="150000"/>
              </a:lnSpc>
              <a:buFont typeface="Arial" panose="020B0604020202020204" pitchFamily="34" charset="0"/>
              <a:buChar char="•"/>
            </a:pPr>
            <a:r>
              <a:rPr lang="en-GB" sz="2000" dirty="0"/>
              <a:t>Replication </a:t>
            </a:r>
            <a:r>
              <a:rPr lang="en-GB" sz="2000" b="1" i="1" dirty="0"/>
              <a:t>protects a database from the loss of a single server. </a:t>
            </a:r>
            <a:endParaRPr lang="en-GB" sz="2000" b="1" i="1" dirty="0" smtClean="0"/>
          </a:p>
          <a:p>
            <a:pPr marL="342900" indent="-342900" algn="just">
              <a:lnSpc>
                <a:spcPct val="150000"/>
              </a:lnSpc>
              <a:buFont typeface="Arial" panose="020B0604020202020204" pitchFamily="34" charset="0"/>
              <a:buChar char="•"/>
            </a:pPr>
            <a:r>
              <a:rPr lang="en-GB" sz="2000" dirty="0" smtClean="0"/>
              <a:t>Replication </a:t>
            </a:r>
            <a:r>
              <a:rPr lang="en-GB" sz="2000" dirty="0"/>
              <a:t>also allows you </a:t>
            </a:r>
            <a:r>
              <a:rPr lang="en-GB" sz="2000" b="1" i="1" dirty="0"/>
              <a:t>to recover from hardware failure and service interruptions. </a:t>
            </a:r>
            <a:endParaRPr lang="en-GB" sz="2000" b="1" i="1" dirty="0" smtClean="0"/>
          </a:p>
          <a:p>
            <a:pPr marL="342900" indent="-342900" algn="just">
              <a:lnSpc>
                <a:spcPct val="150000"/>
              </a:lnSpc>
              <a:buFont typeface="Arial" panose="020B0604020202020204" pitchFamily="34" charset="0"/>
              <a:buChar char="•"/>
            </a:pPr>
            <a:r>
              <a:rPr lang="en-GB" sz="2000" dirty="0" smtClean="0"/>
              <a:t>With </a:t>
            </a:r>
            <a:r>
              <a:rPr lang="en-GB" sz="2000" dirty="0"/>
              <a:t>additional copies of the data, you can dedicate one to </a:t>
            </a:r>
            <a:r>
              <a:rPr lang="en-GB" sz="2000" b="1" i="1" dirty="0"/>
              <a:t>disaster recovery, reporting, or backup.</a:t>
            </a:r>
            <a:endParaRPr lang="en-GB" sz="24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Replication</a:t>
            </a:r>
            <a:endParaRPr lang="en-IN" sz="2400" b="1" dirty="0"/>
          </a:p>
        </p:txBody>
      </p:sp>
    </p:spTree>
    <p:extLst>
      <p:ext uri="{BB962C8B-B14F-4D97-AF65-F5344CB8AC3E}">
        <p14:creationId xmlns:p14="http://schemas.microsoft.com/office/powerpoint/2010/main" val="2908954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8052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To keep your data safe</a:t>
            </a:r>
          </a:p>
          <a:p>
            <a:pPr marL="342900" indent="-342900" algn="just">
              <a:lnSpc>
                <a:spcPct val="150000"/>
              </a:lnSpc>
              <a:buFont typeface="Arial" panose="020B0604020202020204" pitchFamily="34" charset="0"/>
              <a:buChar char="•"/>
            </a:pPr>
            <a:r>
              <a:rPr lang="en-GB" sz="2000" dirty="0">
                <a:solidFill>
                  <a:srgbClr val="000000"/>
                </a:solidFill>
              </a:rPr>
              <a:t>High (24*7) availability of data</a:t>
            </a:r>
          </a:p>
          <a:p>
            <a:pPr marL="342900" indent="-342900" algn="just">
              <a:lnSpc>
                <a:spcPct val="150000"/>
              </a:lnSpc>
              <a:buFont typeface="Arial" panose="020B0604020202020204" pitchFamily="34" charset="0"/>
              <a:buChar char="•"/>
            </a:pPr>
            <a:r>
              <a:rPr lang="en-GB" sz="2000" dirty="0">
                <a:solidFill>
                  <a:srgbClr val="000000"/>
                </a:solidFill>
              </a:rPr>
              <a:t>Disaster recovery</a:t>
            </a:r>
          </a:p>
          <a:p>
            <a:pPr marL="342900" indent="-342900" algn="just">
              <a:lnSpc>
                <a:spcPct val="150000"/>
              </a:lnSpc>
              <a:buFont typeface="Arial" panose="020B0604020202020204" pitchFamily="34" charset="0"/>
              <a:buChar char="•"/>
            </a:pPr>
            <a:r>
              <a:rPr lang="en-GB" sz="2000" dirty="0">
                <a:solidFill>
                  <a:srgbClr val="000000"/>
                </a:solidFill>
              </a:rPr>
              <a:t>No downtime for maintenance (like backups, index rebuilds, compaction)</a:t>
            </a:r>
          </a:p>
          <a:p>
            <a:pPr marL="342900" indent="-342900" algn="just">
              <a:lnSpc>
                <a:spcPct val="150000"/>
              </a:lnSpc>
              <a:buFont typeface="Arial" panose="020B0604020202020204" pitchFamily="34" charset="0"/>
              <a:buChar char="•"/>
            </a:pPr>
            <a:r>
              <a:rPr lang="en-GB" sz="2000" dirty="0">
                <a:solidFill>
                  <a:srgbClr val="000000"/>
                </a:solidFill>
              </a:rPr>
              <a:t>Read scaling (extra copies to read from)</a:t>
            </a:r>
          </a:p>
          <a:p>
            <a:pPr marL="342900" indent="-342900" algn="just">
              <a:lnSpc>
                <a:spcPct val="150000"/>
              </a:lnSpc>
              <a:buFont typeface="Arial" panose="020B0604020202020204" pitchFamily="34" charset="0"/>
              <a:buChar char="•"/>
            </a:pPr>
            <a:r>
              <a:rPr lang="en-GB" sz="2000" dirty="0">
                <a:solidFill>
                  <a:srgbClr val="000000"/>
                </a:solidFill>
              </a:rPr>
              <a:t>Replica set is transparent to the application</a:t>
            </a: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Why We Want Replication?</a:t>
            </a:r>
            <a:endParaRPr lang="en-IN" sz="2400" b="1" dirty="0"/>
          </a:p>
        </p:txBody>
      </p:sp>
    </p:spTree>
    <p:extLst>
      <p:ext uri="{BB962C8B-B14F-4D97-AF65-F5344CB8AC3E}">
        <p14:creationId xmlns:p14="http://schemas.microsoft.com/office/powerpoint/2010/main" val="2718144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TextBox 4"/>
          <p:cNvSpPr txBox="1"/>
          <p:nvPr/>
        </p:nvSpPr>
        <p:spPr>
          <a:xfrm>
            <a:off x="203578" y="373120"/>
            <a:ext cx="6197222" cy="461665"/>
          </a:xfrm>
          <a:prstGeom prst="rect">
            <a:avLst/>
          </a:prstGeom>
          <a:noFill/>
        </p:spPr>
        <p:txBody>
          <a:bodyPr wrap="square" rtlCol="0">
            <a:spAutoFit/>
          </a:bodyPr>
          <a:lstStyle/>
          <a:p>
            <a:r>
              <a:rPr lang="en-GB" sz="2400" b="1" dirty="0">
                <a:solidFill>
                  <a:srgbClr val="121214"/>
                </a:solidFill>
              </a:rPr>
              <a:t>How Replication Works in </a:t>
            </a:r>
            <a:r>
              <a:rPr lang="en-GB" sz="2400" b="1" dirty="0" smtClean="0">
                <a:solidFill>
                  <a:srgbClr val="121214"/>
                </a:solidFill>
              </a:rPr>
              <a:t>MongoDB ?</a:t>
            </a:r>
            <a:endParaRPr lang="en-IN" sz="2400" b="1" dirty="0"/>
          </a:p>
        </p:txBody>
      </p:sp>
      <p:sp>
        <p:nvSpPr>
          <p:cNvPr id="8" name="Rectangle 7"/>
          <p:cNvSpPr/>
          <p:nvPr/>
        </p:nvSpPr>
        <p:spPr>
          <a:xfrm>
            <a:off x="203578" y="1066800"/>
            <a:ext cx="8864221" cy="258532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a:t>MongoDB achieves replication by the use of </a:t>
            </a:r>
            <a:r>
              <a:rPr lang="en-GB" dirty="0" smtClean="0"/>
              <a:t>a replica </a:t>
            </a:r>
            <a:r>
              <a:rPr lang="en-GB" dirty="0"/>
              <a:t>set. </a:t>
            </a:r>
            <a:endParaRPr lang="en-GB" dirty="0" smtClean="0"/>
          </a:p>
          <a:p>
            <a:pPr marL="342900" indent="-342900" algn="just">
              <a:lnSpc>
                <a:spcPct val="150000"/>
              </a:lnSpc>
              <a:buFont typeface="Arial" panose="020B0604020202020204" pitchFamily="34" charset="0"/>
              <a:buChar char="•"/>
            </a:pPr>
            <a:r>
              <a:rPr lang="en-GB" dirty="0" smtClean="0"/>
              <a:t>A </a:t>
            </a:r>
            <a:r>
              <a:rPr lang="en-GB" dirty="0"/>
              <a:t>replica set is a group of </a:t>
            </a:r>
            <a:r>
              <a:rPr lang="en-GB" b="1" dirty="0" err="1"/>
              <a:t>mongod</a:t>
            </a:r>
            <a:r>
              <a:rPr lang="en-GB" dirty="0"/>
              <a:t> instances that host the same data set. In a replica, </a:t>
            </a:r>
            <a:r>
              <a:rPr lang="en-GB" b="1" i="1" dirty="0"/>
              <a:t>one node is </a:t>
            </a:r>
            <a:r>
              <a:rPr lang="en-GB" b="1" i="1" dirty="0" smtClean="0"/>
              <a:t>a primary </a:t>
            </a:r>
            <a:r>
              <a:rPr lang="en-GB" b="1" i="1" dirty="0"/>
              <a:t>node</a:t>
            </a:r>
            <a:r>
              <a:rPr lang="en-GB" dirty="0"/>
              <a:t> that receives all </a:t>
            </a:r>
            <a:r>
              <a:rPr lang="en-GB" b="1" i="1" dirty="0"/>
              <a:t>write operations. </a:t>
            </a:r>
            <a:endParaRPr lang="en-GB" b="1" i="1" dirty="0" smtClean="0"/>
          </a:p>
          <a:p>
            <a:pPr marL="342900" indent="-342900" algn="just">
              <a:lnSpc>
                <a:spcPct val="150000"/>
              </a:lnSpc>
              <a:buFont typeface="Arial" panose="020B0604020202020204" pitchFamily="34" charset="0"/>
              <a:buChar char="•"/>
            </a:pPr>
            <a:r>
              <a:rPr lang="en-GB" dirty="0" smtClean="0"/>
              <a:t>All </a:t>
            </a:r>
            <a:r>
              <a:rPr lang="en-GB" dirty="0"/>
              <a:t>other instances, such as </a:t>
            </a:r>
            <a:r>
              <a:rPr lang="en-GB" b="1" i="1" dirty="0" err="1"/>
              <a:t>secondaries</a:t>
            </a:r>
            <a:r>
              <a:rPr lang="en-GB" dirty="0"/>
              <a:t>, apply operations from the primary so that they have the same data set. </a:t>
            </a:r>
            <a:endParaRPr lang="en-GB" dirty="0" smtClean="0"/>
          </a:p>
          <a:p>
            <a:pPr marL="342900" indent="-342900" algn="just">
              <a:lnSpc>
                <a:spcPct val="150000"/>
              </a:lnSpc>
              <a:buFont typeface="Arial" panose="020B0604020202020204" pitchFamily="34" charset="0"/>
              <a:buChar char="•"/>
            </a:pPr>
            <a:r>
              <a:rPr lang="en-GB" dirty="0" smtClean="0"/>
              <a:t>The replica </a:t>
            </a:r>
            <a:r>
              <a:rPr lang="en-GB" dirty="0"/>
              <a:t>set can have only one primary node.</a:t>
            </a:r>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5848349" y="3048000"/>
            <a:ext cx="3295650" cy="3048000"/>
          </a:xfrm>
          <a:prstGeom prst="rect">
            <a:avLst/>
          </a:prstGeom>
        </p:spPr>
      </p:pic>
    </p:spTree>
    <p:extLst>
      <p:ext uri="{BB962C8B-B14F-4D97-AF65-F5344CB8AC3E}">
        <p14:creationId xmlns:p14="http://schemas.microsoft.com/office/powerpoint/2010/main" val="127185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TextBox 4"/>
          <p:cNvSpPr txBox="1"/>
          <p:nvPr/>
        </p:nvSpPr>
        <p:spPr>
          <a:xfrm>
            <a:off x="203578" y="373120"/>
            <a:ext cx="8178422" cy="461665"/>
          </a:xfrm>
          <a:prstGeom prst="rect">
            <a:avLst/>
          </a:prstGeom>
          <a:noFill/>
        </p:spPr>
        <p:txBody>
          <a:bodyPr wrap="square" rtlCol="0">
            <a:spAutoFit/>
          </a:bodyPr>
          <a:lstStyle/>
          <a:p>
            <a:r>
              <a:rPr lang="en-GB" sz="2400" b="1" dirty="0">
                <a:solidFill>
                  <a:srgbClr val="121214"/>
                </a:solidFill>
              </a:rPr>
              <a:t>How Replication Works in </a:t>
            </a:r>
            <a:r>
              <a:rPr lang="en-GB" sz="2400" b="1" dirty="0" smtClean="0">
                <a:solidFill>
                  <a:srgbClr val="121214"/>
                </a:solidFill>
              </a:rPr>
              <a:t>MongoDB ? (Cont..)</a:t>
            </a:r>
            <a:endParaRPr lang="en-IN" sz="2400" b="1" dirty="0"/>
          </a:p>
        </p:txBody>
      </p:sp>
      <p:sp>
        <p:nvSpPr>
          <p:cNvPr id="8" name="Rectangle 7"/>
          <p:cNvSpPr/>
          <p:nvPr/>
        </p:nvSpPr>
        <p:spPr>
          <a:xfrm>
            <a:off x="203578" y="1066800"/>
            <a:ext cx="8864221" cy="3877985"/>
          </a:xfrm>
          <a:prstGeom prst="rect">
            <a:avLst/>
          </a:prstGeom>
        </p:spPr>
        <p:txBody>
          <a:bodyPr wrap="square">
            <a:spAutoFit/>
          </a:bodyPr>
          <a:lstStyle/>
          <a:p>
            <a:pPr marL="285750" indent="-285750">
              <a:lnSpc>
                <a:spcPct val="150000"/>
              </a:lnSpc>
              <a:buFont typeface="Arial" panose="020B0604020202020204" pitchFamily="34" charset="0"/>
              <a:buChar char="•"/>
            </a:pPr>
            <a:r>
              <a:rPr lang="en-GB" dirty="0"/>
              <a:t>Replica set is a group of </a:t>
            </a:r>
            <a:r>
              <a:rPr lang="en-GB" b="1" i="1" dirty="0"/>
              <a:t>two or more nodes </a:t>
            </a:r>
            <a:r>
              <a:rPr lang="en-GB" dirty="0"/>
              <a:t>(generally minimum </a:t>
            </a:r>
            <a:r>
              <a:rPr lang="en-GB" dirty="0" smtClean="0"/>
              <a:t>of 3 </a:t>
            </a:r>
            <a:r>
              <a:rPr lang="en-GB" dirty="0"/>
              <a:t>nodes are required).</a:t>
            </a:r>
          </a:p>
          <a:p>
            <a:pPr marL="285750" indent="-285750">
              <a:lnSpc>
                <a:spcPct val="150000"/>
              </a:lnSpc>
              <a:buFont typeface="Arial" panose="020B0604020202020204" pitchFamily="34" charset="0"/>
              <a:buChar char="•"/>
            </a:pPr>
            <a:r>
              <a:rPr lang="en-GB" dirty="0"/>
              <a:t>In a replica set, </a:t>
            </a:r>
            <a:r>
              <a:rPr lang="en-GB" b="1" i="1" dirty="0"/>
              <a:t>one node is primary node and </a:t>
            </a:r>
            <a:r>
              <a:rPr lang="en-GB" b="1" i="1" dirty="0" smtClean="0"/>
              <a:t>the remaining </a:t>
            </a:r>
            <a:r>
              <a:rPr lang="en-GB" b="1" i="1" dirty="0"/>
              <a:t>nodes are secondary.</a:t>
            </a:r>
          </a:p>
          <a:p>
            <a:pPr marL="285750" indent="-285750">
              <a:lnSpc>
                <a:spcPct val="150000"/>
              </a:lnSpc>
              <a:buFont typeface="Arial" panose="020B0604020202020204" pitchFamily="34" charset="0"/>
              <a:buChar char="•"/>
            </a:pPr>
            <a:r>
              <a:rPr lang="en-GB" dirty="0"/>
              <a:t>All data replicates from </a:t>
            </a:r>
            <a:r>
              <a:rPr lang="en-GB" dirty="0" smtClean="0"/>
              <a:t>the </a:t>
            </a:r>
            <a:r>
              <a:rPr lang="en-GB" b="1" i="1" dirty="0" smtClean="0"/>
              <a:t>primary </a:t>
            </a:r>
            <a:r>
              <a:rPr lang="en-GB" b="1" i="1" dirty="0"/>
              <a:t>to </a:t>
            </a:r>
            <a:r>
              <a:rPr lang="en-GB" b="1" i="1" dirty="0" smtClean="0"/>
              <a:t>the secondary </a:t>
            </a:r>
            <a:r>
              <a:rPr lang="en-GB" b="1" i="1" dirty="0"/>
              <a:t>node</a:t>
            </a:r>
            <a:r>
              <a:rPr lang="en-GB" dirty="0"/>
              <a:t>.</a:t>
            </a:r>
          </a:p>
          <a:p>
            <a:pPr marL="285750" indent="-285750">
              <a:lnSpc>
                <a:spcPct val="150000"/>
              </a:lnSpc>
              <a:buFont typeface="Arial" panose="020B0604020202020204" pitchFamily="34" charset="0"/>
              <a:buChar char="•"/>
            </a:pPr>
            <a:r>
              <a:rPr lang="en-GB" dirty="0"/>
              <a:t>At the time of automatic failover or maintenance, election establishes for </a:t>
            </a:r>
            <a:r>
              <a:rPr lang="en-GB" b="1" i="1" dirty="0"/>
              <a:t>primary and a new primary node is elected.</a:t>
            </a:r>
          </a:p>
          <a:p>
            <a:pPr marL="285750" indent="-285750">
              <a:lnSpc>
                <a:spcPct val="150000"/>
              </a:lnSpc>
              <a:buFont typeface="Arial" panose="020B0604020202020204" pitchFamily="34" charset="0"/>
              <a:buChar char="•"/>
            </a:pPr>
            <a:r>
              <a:rPr lang="en-GB" b="1" i="1" dirty="0"/>
              <a:t>After the recovery of failed node, it again join the replica set </a:t>
            </a:r>
            <a:r>
              <a:rPr lang="en-GB" dirty="0"/>
              <a:t>and works as a secondary node.</a:t>
            </a:r>
          </a:p>
          <a:p>
            <a:pPr marL="342900" indent="-342900" algn="just">
              <a:lnSpc>
                <a:spcPct val="150000"/>
              </a:lnSpc>
              <a:buFont typeface="Arial" panose="020B0604020202020204" pitchFamily="34" charset="0"/>
              <a:buChar char="•"/>
            </a:pPr>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5848350" y="4262400"/>
            <a:ext cx="3295650" cy="1828800"/>
          </a:xfrm>
          <a:prstGeom prst="rect">
            <a:avLst/>
          </a:prstGeom>
        </p:spPr>
      </p:pic>
    </p:spTree>
    <p:extLst>
      <p:ext uri="{BB962C8B-B14F-4D97-AF65-F5344CB8AC3E}">
        <p14:creationId xmlns:p14="http://schemas.microsoft.com/office/powerpoint/2010/main" val="1111361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Replica Set Features</a:t>
            </a:r>
            <a:endParaRPr lang="en-IN" sz="2400" b="1" dirty="0"/>
          </a:p>
        </p:txBody>
      </p:sp>
      <p:sp>
        <p:nvSpPr>
          <p:cNvPr id="8" name="Rectangle 7"/>
          <p:cNvSpPr/>
          <p:nvPr/>
        </p:nvSpPr>
        <p:spPr>
          <a:xfrm>
            <a:off x="203578" y="1066800"/>
            <a:ext cx="8864221"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A cluster of N nodes</a:t>
            </a:r>
          </a:p>
          <a:p>
            <a:pPr marL="342900" indent="-342900" algn="just">
              <a:lnSpc>
                <a:spcPct val="150000"/>
              </a:lnSpc>
              <a:buFont typeface="Arial" panose="020B0604020202020204" pitchFamily="34" charset="0"/>
              <a:buChar char="•"/>
            </a:pPr>
            <a:r>
              <a:rPr lang="en-GB" sz="2000" dirty="0">
                <a:solidFill>
                  <a:srgbClr val="000000"/>
                </a:solidFill>
              </a:rPr>
              <a:t>Any one node can be primary</a:t>
            </a:r>
          </a:p>
          <a:p>
            <a:pPr marL="342900" indent="-342900" algn="just">
              <a:lnSpc>
                <a:spcPct val="150000"/>
              </a:lnSpc>
              <a:buFont typeface="Arial" panose="020B0604020202020204" pitchFamily="34" charset="0"/>
              <a:buChar char="•"/>
            </a:pPr>
            <a:r>
              <a:rPr lang="en-GB" sz="2000" dirty="0">
                <a:solidFill>
                  <a:srgbClr val="000000"/>
                </a:solidFill>
              </a:rPr>
              <a:t>All write operations go to primary</a:t>
            </a:r>
          </a:p>
          <a:p>
            <a:pPr marL="342900" indent="-342900" algn="just">
              <a:lnSpc>
                <a:spcPct val="150000"/>
              </a:lnSpc>
              <a:buFont typeface="Arial" panose="020B0604020202020204" pitchFamily="34" charset="0"/>
              <a:buChar char="•"/>
            </a:pPr>
            <a:r>
              <a:rPr lang="en-GB" sz="2000" dirty="0">
                <a:solidFill>
                  <a:srgbClr val="000000"/>
                </a:solidFill>
              </a:rPr>
              <a:t>Automatic failover</a:t>
            </a:r>
          </a:p>
          <a:p>
            <a:pPr marL="342900" indent="-342900" algn="just">
              <a:lnSpc>
                <a:spcPct val="150000"/>
              </a:lnSpc>
              <a:buFont typeface="Arial" panose="020B0604020202020204" pitchFamily="34" charset="0"/>
              <a:buChar char="•"/>
            </a:pPr>
            <a:r>
              <a:rPr lang="en-GB" sz="2000" dirty="0">
                <a:solidFill>
                  <a:srgbClr val="000000"/>
                </a:solidFill>
              </a:rPr>
              <a:t>Automatic recovery</a:t>
            </a:r>
          </a:p>
          <a:p>
            <a:pPr marL="342900" indent="-342900" algn="just">
              <a:lnSpc>
                <a:spcPct val="150000"/>
              </a:lnSpc>
              <a:buFont typeface="Arial" panose="020B0604020202020204" pitchFamily="34" charset="0"/>
              <a:buChar char="•"/>
            </a:pPr>
            <a:r>
              <a:rPr lang="en-GB" sz="2000" dirty="0">
                <a:solidFill>
                  <a:srgbClr val="000000"/>
                </a:solidFill>
              </a:rPr>
              <a:t>Consensus election of primary</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473073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2 : </a:t>
            </a:r>
            <a:r>
              <a:rPr lang="en-IN" dirty="0" smtClean="0"/>
              <a:t>Document Data Model</a:t>
            </a:r>
            <a:endParaRPr lang="en-IN" dirty="0"/>
          </a:p>
        </p:txBody>
      </p:sp>
      <p:sp>
        <p:nvSpPr>
          <p:cNvPr id="3" name="Content Placeholder 2"/>
          <p:cNvSpPr>
            <a:spLocks noGrp="1"/>
          </p:cNvSpPr>
          <p:nvPr>
            <p:ph idx="1"/>
          </p:nvPr>
        </p:nvSpPr>
        <p:spPr>
          <a:xfrm>
            <a:off x="457200" y="1110762"/>
            <a:ext cx="8229600" cy="4909038"/>
          </a:xfrm>
        </p:spPr>
        <p:txBody>
          <a:bodyPr/>
          <a:lstStyle/>
          <a:p>
            <a:pPr algn="just">
              <a:lnSpc>
                <a:spcPct val="250000"/>
              </a:lnSpc>
            </a:pPr>
            <a:r>
              <a:rPr lang="en-GB" sz="1800" dirty="0"/>
              <a:t>Topics: Characteristics of Document Data Model, Collection, Naming, CRUD Operation, Querying, Indexing, Replication, </a:t>
            </a:r>
            <a:r>
              <a:rPr lang="en-GB" sz="1800" dirty="0" err="1"/>
              <a:t>Sharding</a:t>
            </a:r>
            <a:r>
              <a:rPr lang="en-GB" sz="1800" dirty="0"/>
              <a:t>, Consistency, Update Consistency, Read Consistency, Relaxing Consistency, Capped Collection. </a:t>
            </a:r>
            <a:r>
              <a:rPr lang="en-IN" sz="1800" dirty="0" smtClean="0"/>
              <a:t>		</a:t>
            </a:r>
          </a:p>
          <a:p>
            <a:pPr algn="just">
              <a:lnSpc>
                <a:spcPct val="250000"/>
              </a:lnSpc>
            </a:pPr>
            <a:endParaRPr lang="en-IN" sz="1800" dirty="0"/>
          </a:p>
          <a:p>
            <a:pPr marL="0" indent="0" algn="r">
              <a:lnSpc>
                <a:spcPct val="250000"/>
              </a:lnSpc>
              <a:buNone/>
            </a:pPr>
            <a:r>
              <a:rPr lang="en-IN" sz="1800" dirty="0" smtClean="0"/>
              <a:t>[6Hrs.]  [Knowledge]</a:t>
            </a:r>
            <a:endParaRPr lang="en-IN" sz="1800" dirty="0"/>
          </a:p>
        </p:txBody>
      </p:sp>
      <p:sp>
        <p:nvSpPr>
          <p:cNvPr id="4" name="Footer Placeholder 3"/>
          <p:cNvSpPr>
            <a:spLocks noGrp="1"/>
          </p:cNvSpPr>
          <p:nvPr>
            <p:ph type="ftr" sz="quarter" idx="11"/>
          </p:nvPr>
        </p:nvSpPr>
        <p:spPr/>
        <p:txBody>
          <a:bodyPr/>
          <a:lstStyle/>
          <a:p>
            <a:r>
              <a:rPr lang="en-US" dirty="0" smtClean="0"/>
              <a:t>CSE2024 NoSQL Databases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97264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Replica Set </a:t>
            </a:r>
            <a:r>
              <a:rPr lang="en-US" sz="2400" b="1" dirty="0" err="1" smtClean="0">
                <a:solidFill>
                  <a:srgbClr val="121214"/>
                </a:solidFill>
              </a:rPr>
              <a:t>SetUp</a:t>
            </a:r>
            <a:endParaRPr lang="en-IN" sz="2400" b="1" dirty="0"/>
          </a:p>
        </p:txBody>
      </p:sp>
      <p:sp>
        <p:nvSpPr>
          <p:cNvPr id="8" name="Rectangle 7"/>
          <p:cNvSpPr/>
          <p:nvPr/>
        </p:nvSpPr>
        <p:spPr>
          <a:xfrm>
            <a:off x="203578" y="1066800"/>
            <a:ext cx="8864221" cy="3170099"/>
          </a:xfrm>
          <a:prstGeom prst="rect">
            <a:avLst/>
          </a:prstGeom>
        </p:spPr>
        <p:txBody>
          <a:bodyPr wrap="square">
            <a:spAutoFit/>
          </a:bodyPr>
          <a:lstStyle/>
          <a:p>
            <a:pPr marL="342900" indent="-342900" algn="just">
              <a:buFont typeface="Arial" panose="020B0604020202020204" pitchFamily="34" charset="0"/>
              <a:buChar char="•"/>
            </a:pPr>
            <a:r>
              <a:rPr lang="en-GB" sz="2000" dirty="0" smtClean="0"/>
              <a:t>The </a:t>
            </a:r>
            <a:r>
              <a:rPr lang="en-GB" sz="2000" b="1" i="1" dirty="0" smtClean="0"/>
              <a:t>shutdown </a:t>
            </a:r>
            <a:r>
              <a:rPr lang="en-GB" sz="2000" b="1" i="1" dirty="0"/>
              <a:t>already running MongoDB server</a:t>
            </a:r>
            <a:r>
              <a:rPr lang="en-GB" sz="2000" b="1" i="1" dirty="0" smtClean="0"/>
              <a:t>.</a:t>
            </a:r>
          </a:p>
          <a:p>
            <a:pPr marL="342900" indent="-342900" algn="just">
              <a:buFont typeface="Arial" panose="020B0604020202020204" pitchFamily="34" charset="0"/>
              <a:buChar char="•"/>
            </a:pPr>
            <a:endParaRPr lang="en-GB" sz="2000" b="1" i="1" dirty="0" smtClean="0"/>
          </a:p>
          <a:p>
            <a:pPr marL="342900" indent="-342900" algn="just">
              <a:buFont typeface="Arial" panose="020B0604020202020204" pitchFamily="34" charset="0"/>
              <a:buChar char="•"/>
            </a:pPr>
            <a:r>
              <a:rPr lang="en-GB" sz="2000" dirty="0" smtClean="0"/>
              <a:t>Start </a:t>
            </a:r>
            <a:r>
              <a:rPr lang="en-GB" sz="2000" dirty="0"/>
              <a:t>the </a:t>
            </a:r>
            <a:r>
              <a:rPr lang="en-GB" sz="2000" b="1" i="1" dirty="0"/>
              <a:t>MongoDB server by specifying -- </a:t>
            </a:r>
            <a:r>
              <a:rPr lang="en-GB" sz="2000" b="1" i="1" dirty="0" err="1"/>
              <a:t>replSet</a:t>
            </a:r>
            <a:r>
              <a:rPr lang="en-GB" sz="2000" dirty="0"/>
              <a:t> option. Following is the basic syntax of </a:t>
            </a:r>
            <a:r>
              <a:rPr lang="en-GB" sz="2000" b="1" i="1" dirty="0"/>
              <a:t>--</a:t>
            </a:r>
            <a:r>
              <a:rPr lang="en-GB" sz="2000" b="1" i="1" dirty="0" err="1"/>
              <a:t>replSet</a:t>
            </a:r>
            <a:r>
              <a:rPr lang="en-GB" sz="2000" b="1" i="1" dirty="0"/>
              <a:t> </a:t>
            </a:r>
            <a:r>
              <a:rPr lang="en-GB" sz="2000" b="1" i="1" dirty="0" smtClean="0"/>
              <a:t>−</a:t>
            </a:r>
          </a:p>
          <a:p>
            <a:pPr marL="342900" indent="-342900" algn="just">
              <a:buFont typeface="Arial" panose="020B0604020202020204" pitchFamily="34" charset="0"/>
              <a:buChar char="•"/>
            </a:pPr>
            <a:endParaRPr lang="en-GB" sz="2000" b="1" i="1" dirty="0" smtClean="0"/>
          </a:p>
          <a:p>
            <a:pPr marL="342900" indent="-342900" algn="just">
              <a:buFont typeface="Arial" panose="020B0604020202020204" pitchFamily="34" charset="0"/>
              <a:buChar char="•"/>
            </a:pPr>
            <a:r>
              <a:rPr lang="en-GB" sz="2000" b="1" i="1" dirty="0" smtClean="0"/>
              <a:t>Syntax </a:t>
            </a:r>
            <a:r>
              <a:rPr lang="en-GB" sz="2000" b="1" i="1" dirty="0"/>
              <a:t>:  </a:t>
            </a:r>
            <a:r>
              <a:rPr lang="en-GB" sz="2000" dirty="0" err="1"/>
              <a:t>mongod</a:t>
            </a:r>
            <a:r>
              <a:rPr lang="en-GB" sz="2000" dirty="0"/>
              <a:t> --port "PORT" --</a:t>
            </a:r>
            <a:r>
              <a:rPr lang="en-GB" sz="2000" dirty="0" err="1"/>
              <a:t>dbpath</a:t>
            </a:r>
            <a:r>
              <a:rPr lang="en-GB" sz="2000" dirty="0"/>
              <a:t> "YOUR_DB_DATA_PATH" --</a:t>
            </a:r>
            <a:r>
              <a:rPr lang="en-GB" sz="2000" dirty="0" err="1"/>
              <a:t>replSet</a:t>
            </a:r>
            <a:r>
              <a:rPr lang="en-GB" sz="2000" dirty="0"/>
              <a:t> "</a:t>
            </a:r>
            <a:r>
              <a:rPr lang="en-GB" sz="2000" dirty="0" smtClean="0"/>
              <a:t>REPLICA_SET_INSTANCE_NAME“</a:t>
            </a:r>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r>
              <a:rPr lang="en-GB" sz="2000" b="1" i="1" dirty="0" smtClean="0"/>
              <a:t>Example </a:t>
            </a:r>
            <a:r>
              <a:rPr lang="en-GB" sz="2000" b="1" i="1" dirty="0"/>
              <a:t>: </a:t>
            </a:r>
            <a:r>
              <a:rPr lang="en-GB" sz="2000" dirty="0" err="1"/>
              <a:t>mongod</a:t>
            </a:r>
            <a:r>
              <a:rPr lang="en-GB" sz="2000" dirty="0"/>
              <a:t> --port 27017 --</a:t>
            </a:r>
            <a:r>
              <a:rPr lang="en-GB" sz="2000" dirty="0" err="1"/>
              <a:t>dbpath</a:t>
            </a:r>
            <a:r>
              <a:rPr lang="en-GB" sz="2000" dirty="0"/>
              <a:t> "D:\set up\</a:t>
            </a:r>
            <a:r>
              <a:rPr lang="en-GB" sz="2000" dirty="0" err="1"/>
              <a:t>mongodb</a:t>
            </a:r>
            <a:r>
              <a:rPr lang="en-GB" sz="2000" dirty="0"/>
              <a:t>\data" --</a:t>
            </a:r>
            <a:r>
              <a:rPr lang="en-GB" sz="2000" dirty="0" err="1"/>
              <a:t>replSet</a:t>
            </a:r>
            <a:r>
              <a:rPr lang="en-GB" sz="2000" dirty="0"/>
              <a:t> rs0</a:t>
            </a:r>
            <a:endParaRPr lang="en-US" sz="2000" dirty="0"/>
          </a:p>
        </p:txBody>
      </p:sp>
    </p:spTree>
    <p:extLst>
      <p:ext uri="{BB962C8B-B14F-4D97-AF65-F5344CB8AC3E}">
        <p14:creationId xmlns:p14="http://schemas.microsoft.com/office/powerpoint/2010/main" val="3736523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err="1" smtClean="0">
                <a:solidFill>
                  <a:srgbClr val="121214"/>
                </a:solidFill>
              </a:rPr>
              <a:t>Sharding</a:t>
            </a:r>
            <a:endParaRPr lang="en-IN" sz="2400" b="1" dirty="0"/>
          </a:p>
        </p:txBody>
      </p:sp>
      <p:sp>
        <p:nvSpPr>
          <p:cNvPr id="8" name="Rectangle 7"/>
          <p:cNvSpPr/>
          <p:nvPr/>
        </p:nvSpPr>
        <p:spPr>
          <a:xfrm>
            <a:off x="203578" y="1066800"/>
            <a:ext cx="8864221" cy="397031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err="1"/>
              <a:t>Sharding</a:t>
            </a:r>
            <a:r>
              <a:rPr lang="en-GB" dirty="0"/>
              <a:t> is the process of </a:t>
            </a:r>
            <a:r>
              <a:rPr lang="en-GB" b="1" i="1" dirty="0"/>
              <a:t>storing data records across multiple machines </a:t>
            </a:r>
            <a:r>
              <a:rPr lang="en-GB" dirty="0"/>
              <a:t>and it is MongoDB's approach to meeting the demands of data </a:t>
            </a:r>
            <a:r>
              <a:rPr lang="en-GB" dirty="0" smtClean="0"/>
              <a:t>growth.</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r>
              <a:rPr lang="en-GB" dirty="0"/>
              <a:t>As the size of the data increases, </a:t>
            </a:r>
            <a:r>
              <a:rPr lang="en-GB" b="1" i="1" dirty="0"/>
              <a:t>a single machine may not be sufficient to store</a:t>
            </a:r>
            <a:r>
              <a:rPr lang="en-GB" dirty="0"/>
              <a:t> the data nor provide an acceptable read and write throughput</a:t>
            </a:r>
            <a:r>
              <a:rPr lang="en-GB" dirty="0" smtClean="0"/>
              <a:t>.</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r>
              <a:rPr lang="en-GB" b="1" i="1" dirty="0" err="1" smtClean="0"/>
              <a:t>Sharding</a:t>
            </a:r>
            <a:r>
              <a:rPr lang="en-GB" b="1" i="1" dirty="0" smtClean="0"/>
              <a:t> </a:t>
            </a:r>
            <a:r>
              <a:rPr lang="en-GB" b="1" i="1" dirty="0"/>
              <a:t>solves the problem with horizontal scaling</a:t>
            </a:r>
            <a:r>
              <a:rPr lang="en-GB" dirty="0"/>
              <a:t>. With </a:t>
            </a:r>
            <a:r>
              <a:rPr lang="en-GB" dirty="0" err="1"/>
              <a:t>sharding</a:t>
            </a:r>
            <a:r>
              <a:rPr lang="en-GB" dirty="0"/>
              <a:t>, you add more machines to support data growth and the demands of </a:t>
            </a:r>
            <a:r>
              <a:rPr lang="en-GB" dirty="0" smtClean="0"/>
              <a:t>reading </a:t>
            </a:r>
            <a:r>
              <a:rPr lang="en-GB" dirty="0"/>
              <a:t>and </a:t>
            </a:r>
            <a:r>
              <a:rPr lang="en-GB" dirty="0" smtClean="0"/>
              <a:t>writing </a:t>
            </a:r>
            <a:r>
              <a:rPr lang="en-GB" dirty="0"/>
              <a:t>operations.</a:t>
            </a: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270937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Why </a:t>
            </a:r>
            <a:r>
              <a:rPr lang="en-US" sz="2400" b="1" dirty="0" err="1" smtClean="0">
                <a:solidFill>
                  <a:srgbClr val="121214"/>
                </a:solidFill>
              </a:rPr>
              <a:t>Sharding</a:t>
            </a:r>
            <a:r>
              <a:rPr lang="en-US" sz="2400" b="1" dirty="0" smtClean="0">
                <a:solidFill>
                  <a:srgbClr val="121214"/>
                </a:solidFill>
              </a:rPr>
              <a:t> ?</a:t>
            </a:r>
            <a:endParaRPr lang="en-IN" sz="2400" b="1" dirty="0"/>
          </a:p>
        </p:txBody>
      </p:sp>
      <p:sp>
        <p:nvSpPr>
          <p:cNvPr id="8" name="Rectangle 7"/>
          <p:cNvSpPr/>
          <p:nvPr/>
        </p:nvSpPr>
        <p:spPr>
          <a:xfrm>
            <a:off x="203578" y="1066800"/>
            <a:ext cx="8864221" cy="3139321"/>
          </a:xfrm>
          <a:prstGeom prst="rect">
            <a:avLst/>
          </a:prstGeom>
        </p:spPr>
        <p:txBody>
          <a:bodyPr wrap="square">
            <a:spAutoFit/>
          </a:bodyPr>
          <a:lstStyle/>
          <a:p>
            <a:pPr marL="72000" indent="-342900" algn="just">
              <a:buFont typeface="Arial" panose="020B0604020202020204" pitchFamily="34" charset="0"/>
              <a:buChar char="•"/>
            </a:pPr>
            <a:r>
              <a:rPr lang="en-GB" dirty="0"/>
              <a:t>In replication, </a:t>
            </a:r>
            <a:r>
              <a:rPr lang="en-GB" b="1" i="1" dirty="0"/>
              <a:t>all writes go to </a:t>
            </a:r>
            <a:r>
              <a:rPr lang="en-GB" b="1" i="1" dirty="0" smtClean="0"/>
              <a:t>the master </a:t>
            </a:r>
            <a:r>
              <a:rPr lang="en-GB" b="1" i="1" dirty="0"/>
              <a:t>node</a:t>
            </a:r>
          </a:p>
          <a:p>
            <a:pPr marL="72000" indent="-342900" algn="just">
              <a:buFont typeface="Arial" panose="020B0604020202020204" pitchFamily="34" charset="0"/>
              <a:buChar char="•"/>
            </a:pPr>
            <a:endParaRPr lang="en-GB" dirty="0"/>
          </a:p>
          <a:p>
            <a:pPr marL="72000" indent="-342900" algn="just">
              <a:buFont typeface="Arial" panose="020B0604020202020204" pitchFamily="34" charset="0"/>
              <a:buChar char="•"/>
            </a:pPr>
            <a:r>
              <a:rPr lang="en-GB" b="1" i="1" dirty="0" smtClean="0"/>
              <a:t>Latency-sensitive </a:t>
            </a:r>
            <a:r>
              <a:rPr lang="en-GB" b="1" i="1" dirty="0"/>
              <a:t>queries still go to master</a:t>
            </a:r>
          </a:p>
          <a:p>
            <a:pPr marL="72000" indent="-342900" algn="just">
              <a:buFont typeface="Arial" panose="020B0604020202020204" pitchFamily="34" charset="0"/>
              <a:buChar char="•"/>
            </a:pPr>
            <a:endParaRPr lang="en-GB" b="1" i="1" dirty="0"/>
          </a:p>
          <a:p>
            <a:pPr marL="72000" indent="-342900" algn="just">
              <a:buFont typeface="Arial" panose="020B0604020202020204" pitchFamily="34" charset="0"/>
              <a:buChar char="•"/>
            </a:pPr>
            <a:r>
              <a:rPr lang="en-GB" dirty="0" smtClean="0"/>
              <a:t>The </a:t>
            </a:r>
            <a:r>
              <a:rPr lang="en-GB" b="1" i="1" dirty="0" smtClean="0"/>
              <a:t>single </a:t>
            </a:r>
            <a:r>
              <a:rPr lang="en-GB" b="1" i="1" dirty="0"/>
              <a:t>replica set has </a:t>
            </a:r>
            <a:r>
              <a:rPr lang="en-GB" b="1" i="1" dirty="0" smtClean="0"/>
              <a:t>a limitation </a:t>
            </a:r>
            <a:r>
              <a:rPr lang="en-GB" b="1" i="1" dirty="0"/>
              <a:t>of 12 nodes</a:t>
            </a:r>
          </a:p>
          <a:p>
            <a:pPr marL="72000" indent="-342900" algn="just">
              <a:buFont typeface="Arial" panose="020B0604020202020204" pitchFamily="34" charset="0"/>
              <a:buChar char="•"/>
            </a:pPr>
            <a:endParaRPr lang="en-GB" dirty="0"/>
          </a:p>
          <a:p>
            <a:pPr marL="72000" indent="-342900" algn="just">
              <a:buFont typeface="Arial" panose="020B0604020202020204" pitchFamily="34" charset="0"/>
              <a:buChar char="•"/>
            </a:pPr>
            <a:r>
              <a:rPr lang="en-GB" b="1" i="1" dirty="0"/>
              <a:t>Memory can't be large enough </a:t>
            </a:r>
            <a:r>
              <a:rPr lang="en-GB" dirty="0"/>
              <a:t>when </a:t>
            </a:r>
            <a:r>
              <a:rPr lang="en-GB" dirty="0" smtClean="0"/>
              <a:t>the active </a:t>
            </a:r>
            <a:r>
              <a:rPr lang="en-GB" dirty="0"/>
              <a:t>dataset is big</a:t>
            </a:r>
          </a:p>
          <a:p>
            <a:pPr marL="72000" indent="-342900" algn="just">
              <a:buFont typeface="Arial" panose="020B0604020202020204" pitchFamily="34" charset="0"/>
              <a:buChar char="•"/>
            </a:pPr>
            <a:endParaRPr lang="en-GB" dirty="0"/>
          </a:p>
          <a:p>
            <a:pPr marL="72000" indent="-342900" algn="just">
              <a:buFont typeface="Arial" panose="020B0604020202020204" pitchFamily="34" charset="0"/>
              <a:buChar char="•"/>
            </a:pPr>
            <a:r>
              <a:rPr lang="en-GB" dirty="0" smtClean="0"/>
              <a:t>The </a:t>
            </a:r>
            <a:r>
              <a:rPr lang="en-GB" b="1" i="1" dirty="0" smtClean="0"/>
              <a:t>local </a:t>
            </a:r>
            <a:r>
              <a:rPr lang="en-GB" b="1" i="1" dirty="0"/>
              <a:t>disk is not big enough</a:t>
            </a:r>
          </a:p>
          <a:p>
            <a:pPr marL="72000" indent="-342900" algn="just">
              <a:buFont typeface="Arial" panose="020B0604020202020204" pitchFamily="34" charset="0"/>
              <a:buChar char="•"/>
            </a:pPr>
            <a:endParaRPr lang="en-GB" dirty="0"/>
          </a:p>
          <a:p>
            <a:pPr marL="72000" indent="-342900" algn="just">
              <a:buFont typeface="Arial" panose="020B0604020202020204" pitchFamily="34" charset="0"/>
              <a:buChar char="•"/>
            </a:pPr>
            <a:r>
              <a:rPr lang="en-GB" b="1" i="1" dirty="0"/>
              <a:t>Vertical scaling is too expensive</a:t>
            </a:r>
            <a:endParaRPr lang="en-US" sz="2000" b="1" i="1" dirty="0"/>
          </a:p>
        </p:txBody>
      </p:sp>
    </p:spTree>
    <p:extLst>
      <p:ext uri="{BB962C8B-B14F-4D97-AF65-F5344CB8AC3E}">
        <p14:creationId xmlns:p14="http://schemas.microsoft.com/office/powerpoint/2010/main" val="3467547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err="1" smtClean="0">
                <a:solidFill>
                  <a:srgbClr val="121214"/>
                </a:solidFill>
              </a:rPr>
              <a:t>Sharding</a:t>
            </a:r>
            <a:r>
              <a:rPr lang="en-GB" sz="2400" b="1" dirty="0" smtClean="0">
                <a:solidFill>
                  <a:srgbClr val="121214"/>
                </a:solidFill>
              </a:rPr>
              <a:t> in MongoDB</a:t>
            </a:r>
            <a:endParaRPr lang="en-IN" sz="2400" b="1" dirty="0"/>
          </a:p>
        </p:txBody>
      </p:sp>
      <p:sp>
        <p:nvSpPr>
          <p:cNvPr id="8" name="Rectangle 7"/>
          <p:cNvSpPr/>
          <p:nvPr/>
        </p:nvSpPr>
        <p:spPr>
          <a:xfrm>
            <a:off x="203578" y="1066800"/>
            <a:ext cx="8864221" cy="175432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a:t>Shards</a:t>
            </a:r>
            <a:r>
              <a:rPr lang="en-GB" dirty="0"/>
              <a:t> − Shards are used to store </a:t>
            </a:r>
            <a:r>
              <a:rPr lang="en-GB" dirty="0" smtClean="0"/>
              <a:t>data.</a:t>
            </a:r>
          </a:p>
          <a:p>
            <a:pPr marL="342900" indent="-342900" algn="just">
              <a:lnSpc>
                <a:spcPct val="150000"/>
              </a:lnSpc>
              <a:buFont typeface="Arial" panose="020B0604020202020204" pitchFamily="34" charset="0"/>
              <a:buChar char="•"/>
            </a:pPr>
            <a:r>
              <a:rPr lang="en-GB" b="1" dirty="0" err="1"/>
              <a:t>Config</a:t>
            </a:r>
            <a:r>
              <a:rPr lang="en-GB" b="1" dirty="0"/>
              <a:t> Servers</a:t>
            </a:r>
            <a:r>
              <a:rPr lang="en-GB" dirty="0"/>
              <a:t> − </a:t>
            </a:r>
            <a:r>
              <a:rPr lang="en-GB" dirty="0" err="1"/>
              <a:t>Config</a:t>
            </a:r>
            <a:r>
              <a:rPr lang="en-GB" dirty="0"/>
              <a:t> servers store the cluster's metadata. </a:t>
            </a:r>
            <a:endParaRPr lang="en-GB" dirty="0" smtClean="0"/>
          </a:p>
          <a:p>
            <a:pPr marL="342900" indent="-342900" algn="just">
              <a:lnSpc>
                <a:spcPct val="150000"/>
              </a:lnSpc>
              <a:buFont typeface="Arial" panose="020B0604020202020204" pitchFamily="34" charset="0"/>
              <a:buChar char="•"/>
            </a:pPr>
            <a:r>
              <a:rPr lang="en-GB" b="1" dirty="0"/>
              <a:t>Query Routers</a:t>
            </a:r>
            <a:r>
              <a:rPr lang="en-GB" dirty="0"/>
              <a:t> − Query routers are basically mongo instances, interface with client applications and direct operations to the appropriate shard.</a:t>
            </a:r>
            <a:endParaRPr lang="en-US" sz="2000" dirty="0"/>
          </a:p>
        </p:txBody>
      </p:sp>
      <p:pic>
        <p:nvPicPr>
          <p:cNvPr id="13" name="Picture 12"/>
          <p:cNvPicPr>
            <a:picLocks noChangeAspect="1"/>
          </p:cNvPicPr>
          <p:nvPr/>
        </p:nvPicPr>
        <p:blipFill>
          <a:blip r:embed="rId2"/>
          <a:stretch>
            <a:fillRect/>
          </a:stretch>
        </p:blipFill>
        <p:spPr>
          <a:xfrm>
            <a:off x="4290144" y="3053141"/>
            <a:ext cx="4526112" cy="3100387"/>
          </a:xfrm>
          <a:prstGeom prst="rect">
            <a:avLst/>
          </a:prstGeom>
        </p:spPr>
      </p:pic>
    </p:spTree>
    <p:extLst>
      <p:ext uri="{BB962C8B-B14F-4D97-AF65-F5344CB8AC3E}">
        <p14:creationId xmlns:p14="http://schemas.microsoft.com/office/powerpoint/2010/main" val="3992552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Consistency</a:t>
            </a:r>
            <a:endParaRPr lang="en-IN" sz="2400" b="1" dirty="0"/>
          </a:p>
        </p:txBody>
      </p:sp>
      <p:sp>
        <p:nvSpPr>
          <p:cNvPr id="8" name="Rectangle 7"/>
          <p:cNvSpPr/>
          <p:nvPr/>
        </p:nvSpPr>
        <p:spPr>
          <a:xfrm>
            <a:off x="203578" y="1066800"/>
            <a:ext cx="8864221" cy="553997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a:t>Consistency is the </a:t>
            </a:r>
            <a:r>
              <a:rPr lang="en-GB" b="1" i="1" dirty="0">
                <a:solidFill>
                  <a:srgbClr val="FF0000"/>
                </a:solidFill>
              </a:rPr>
              <a:t>property of the database management systems in which a consistent state</a:t>
            </a:r>
            <a:r>
              <a:rPr lang="en-GB" dirty="0"/>
              <a:t> is maintained in the </a:t>
            </a:r>
            <a:r>
              <a:rPr lang="en-GB" dirty="0" smtClean="0"/>
              <a:t>database.</a:t>
            </a:r>
          </a:p>
          <a:p>
            <a:pPr marL="342900" indent="-342900" algn="just">
              <a:lnSpc>
                <a:spcPct val="150000"/>
              </a:lnSpc>
              <a:buFont typeface="Arial" panose="020B0604020202020204" pitchFamily="34" charset="0"/>
              <a:buChar char="•"/>
            </a:pPr>
            <a:r>
              <a:rPr lang="en-GB" sz="2000" b="1" u="sng" dirty="0" smtClean="0"/>
              <a:t>Example :</a:t>
            </a:r>
          </a:p>
          <a:p>
            <a:pPr marL="342900" indent="-342900" algn="just">
              <a:lnSpc>
                <a:spcPct val="150000"/>
              </a:lnSpc>
              <a:buFont typeface="Arial" panose="020B0604020202020204" pitchFamily="34" charset="0"/>
              <a:buChar char="•"/>
            </a:pPr>
            <a:r>
              <a:rPr lang="en-GB" sz="2000" dirty="0" smtClean="0"/>
              <a:t>If </a:t>
            </a:r>
            <a:r>
              <a:rPr lang="en-GB" sz="2000" dirty="0"/>
              <a:t>the transaction </a:t>
            </a:r>
            <a:r>
              <a:rPr lang="en-GB" sz="2000" b="1" i="1" dirty="0"/>
              <a:t>happened successfully, all the changes will be applied </a:t>
            </a:r>
            <a:r>
              <a:rPr lang="en-GB" sz="2000" dirty="0"/>
              <a:t>to the </a:t>
            </a:r>
            <a:r>
              <a:rPr lang="en-GB" sz="2000" dirty="0" smtClean="0"/>
              <a:t>database</a:t>
            </a:r>
          </a:p>
          <a:p>
            <a:pPr marL="342900" indent="-342900" algn="just">
              <a:lnSpc>
                <a:spcPct val="150000"/>
              </a:lnSpc>
              <a:buFont typeface="Arial" panose="020B0604020202020204" pitchFamily="34" charset="0"/>
              <a:buChar char="•"/>
            </a:pPr>
            <a:r>
              <a:rPr lang="en-GB" sz="2000" dirty="0"/>
              <a:t> If the transaction does not happen successfully due to any error or system failure, in this case, </a:t>
            </a:r>
            <a:r>
              <a:rPr lang="en-GB" sz="2000" b="1" i="1" dirty="0"/>
              <a:t>the changes will be rolled back and the database will be maintained to its original state</a:t>
            </a:r>
            <a:r>
              <a:rPr lang="en-GB" sz="2000" dirty="0"/>
              <a:t> where it was before the transaction began.</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670176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Consistency in MongoDB</a:t>
            </a:r>
            <a:endParaRPr lang="en-IN" sz="2400" b="1" dirty="0"/>
          </a:p>
        </p:txBody>
      </p:sp>
      <p:sp>
        <p:nvSpPr>
          <p:cNvPr id="8" name="Rectangle 7"/>
          <p:cNvSpPr/>
          <p:nvPr/>
        </p:nvSpPr>
        <p:spPr>
          <a:xfrm>
            <a:off x="203578" y="1066800"/>
            <a:ext cx="8864221" cy="59554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a:t>MongoDB supports consistency and in it, the </a:t>
            </a:r>
            <a:r>
              <a:rPr lang="en-GB" b="1" i="1" dirty="0"/>
              <a:t>data is consistent by </a:t>
            </a:r>
            <a:r>
              <a:rPr lang="en-GB" b="1" i="1" dirty="0" smtClean="0"/>
              <a:t>default</a:t>
            </a:r>
            <a:r>
              <a:rPr lang="en-GB" dirty="0" smtClean="0"/>
              <a:t>.</a:t>
            </a:r>
            <a:r>
              <a:rPr lang="en-GB" dirty="0"/>
              <a:t> The applications can read and write to MongoDB replica sets, </a:t>
            </a:r>
            <a:endParaRPr lang="en-GB" dirty="0" smtClean="0"/>
          </a:p>
          <a:p>
            <a:pPr marL="342900" indent="-342900" algn="just">
              <a:lnSpc>
                <a:spcPct val="150000"/>
              </a:lnSpc>
              <a:buFont typeface="Arial" panose="020B0604020202020204" pitchFamily="34" charset="0"/>
              <a:buChar char="•"/>
            </a:pPr>
            <a:r>
              <a:rPr lang="en-GB" dirty="0" smtClean="0"/>
              <a:t>For </a:t>
            </a:r>
            <a:r>
              <a:rPr lang="en-GB" dirty="0"/>
              <a:t>MongoDB, </a:t>
            </a:r>
            <a:r>
              <a:rPr lang="en-GB" b="1" i="1" dirty="0"/>
              <a:t>the primary members of </a:t>
            </a:r>
            <a:r>
              <a:rPr lang="en-GB" b="1" i="1" dirty="0" smtClean="0"/>
              <a:t>a replica </a:t>
            </a:r>
            <a:r>
              <a:rPr lang="en-GB" b="1" i="1" dirty="0"/>
              <a:t>set, the read and write are consistent</a:t>
            </a:r>
            <a:r>
              <a:rPr lang="en-GB" b="1" i="1" dirty="0" smtClean="0"/>
              <a:t>.</a:t>
            </a:r>
          </a:p>
          <a:p>
            <a:pPr marL="342900" indent="-342900" algn="just">
              <a:lnSpc>
                <a:spcPct val="150000"/>
              </a:lnSpc>
              <a:buFont typeface="Arial" panose="020B0604020202020204" pitchFamily="34" charset="0"/>
              <a:buChar char="•"/>
            </a:pPr>
            <a:r>
              <a:rPr lang="en-GB" dirty="0"/>
              <a:t>Sometimes, the applications also read from the secondary replica sets. In this case, for the </a:t>
            </a:r>
            <a:r>
              <a:rPr lang="en-GB" b="1" i="1" dirty="0"/>
              <a:t>MongoDB secondary members of the replica set, the data is eventually consistent by default</a:t>
            </a:r>
            <a:r>
              <a:rPr lang="en-GB" b="1" i="1" dirty="0" smtClean="0"/>
              <a:t>.</a:t>
            </a:r>
          </a:p>
          <a:p>
            <a:pPr marL="342900" indent="-342900" algn="just">
              <a:lnSpc>
                <a:spcPct val="150000"/>
              </a:lnSpc>
              <a:buFont typeface="Arial" panose="020B0604020202020204" pitchFamily="34" charset="0"/>
              <a:buChar char="•"/>
            </a:pPr>
            <a:endParaRPr lang="en-GB" b="1" i="1" dirty="0"/>
          </a:p>
          <a:p>
            <a:pPr marL="342900" indent="-342900" algn="just">
              <a:lnSpc>
                <a:spcPct val="150000"/>
              </a:lnSpc>
              <a:buFont typeface="Arial" panose="020B0604020202020204" pitchFamily="34" charset="0"/>
              <a:buChar char="•"/>
            </a:pPr>
            <a:r>
              <a:rPr lang="en-GB" b="1" i="1" dirty="0"/>
              <a:t>(</a:t>
            </a:r>
            <a:r>
              <a:rPr lang="en-GB" b="1" i="1" dirty="0" err="1"/>
              <a:t>i.e</a:t>
            </a:r>
            <a:r>
              <a:rPr lang="en-GB" b="1" i="1" dirty="0"/>
              <a:t>) </a:t>
            </a:r>
            <a:r>
              <a:rPr lang="en-GB" i="1" dirty="0"/>
              <a:t>The term </a:t>
            </a:r>
            <a:r>
              <a:rPr lang="en-GB" b="1" i="1" dirty="0"/>
              <a:t>“eventual consistency” </a:t>
            </a:r>
            <a:r>
              <a:rPr lang="en-GB" i="1" dirty="0"/>
              <a:t>means to have copies of data on multiple machines to get high availability and scalability.</a:t>
            </a:r>
          </a:p>
          <a:p>
            <a:pPr marL="342900" indent="-342900" algn="just">
              <a:lnSpc>
                <a:spcPct val="150000"/>
              </a:lnSpc>
              <a:buFont typeface="Arial" panose="020B0604020202020204" pitchFamily="34" charset="0"/>
              <a:buChar char="•"/>
            </a:pPr>
            <a:endParaRPr lang="en-GB" b="1" i="1" dirty="0" smtClean="0"/>
          </a:p>
          <a:p>
            <a:pPr marL="342900" indent="-342900" algn="just">
              <a:lnSpc>
                <a:spcPct val="150000"/>
              </a:lnSpc>
              <a:buFont typeface="Arial" panose="020B0604020202020204" pitchFamily="34" charset="0"/>
              <a:buChar char="•"/>
            </a:pPr>
            <a:endParaRPr lang="en-GB" dirty="0"/>
          </a:p>
          <a:p>
            <a:pPr marL="342900" indent="-342900" algn="just">
              <a:lnSpc>
                <a:spcPct val="150000"/>
              </a:lnSpc>
              <a:buFont typeface="Arial" panose="020B0604020202020204" pitchFamily="34" charset="0"/>
              <a:buChar char="•"/>
            </a:pPr>
            <a:endParaRPr lang="en-GB"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4026110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Consistency in MongoDB (Cont..)</a:t>
            </a:r>
            <a:endParaRPr lang="en-IN" sz="2400" b="1" dirty="0"/>
          </a:p>
        </p:txBody>
      </p:sp>
      <p:sp>
        <p:nvSpPr>
          <p:cNvPr id="8" name="Rectangle 7"/>
          <p:cNvSpPr/>
          <p:nvPr/>
        </p:nvSpPr>
        <p:spPr>
          <a:xfrm>
            <a:off x="203578" y="1066800"/>
            <a:ext cx="8864221" cy="1800493"/>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b="1" i="1" dirty="0" smtClean="0"/>
          </a:p>
          <a:p>
            <a:pPr marL="342900" indent="-342900" algn="just">
              <a:lnSpc>
                <a:spcPct val="150000"/>
              </a:lnSpc>
              <a:buFont typeface="Arial" panose="020B0604020202020204" pitchFamily="34" charset="0"/>
              <a:buChar char="•"/>
            </a:pPr>
            <a:endParaRPr lang="en-GB" dirty="0"/>
          </a:p>
          <a:p>
            <a:pPr marL="342900" indent="-342900" algn="just">
              <a:lnSpc>
                <a:spcPct val="150000"/>
              </a:lnSpc>
              <a:buFont typeface="Arial" panose="020B0604020202020204" pitchFamily="34" charset="0"/>
              <a:buChar char="•"/>
            </a:pPr>
            <a:endParaRPr lang="en-GB" dirty="0"/>
          </a:p>
          <a:p>
            <a:pPr marL="342900" indent="-342900" algn="just">
              <a:lnSpc>
                <a:spcPct val="150000"/>
              </a:lnSpc>
              <a:buFont typeface="Arial" panose="020B0604020202020204" pitchFamily="34" charset="0"/>
              <a:buChar char="•"/>
            </a:pPr>
            <a:endParaRPr lang="en-US" sz="2000" dirty="0"/>
          </a:p>
        </p:txBody>
      </p:sp>
      <p:pic>
        <p:nvPicPr>
          <p:cNvPr id="7" name="Picture 6"/>
          <p:cNvPicPr>
            <a:picLocks noChangeAspect="1"/>
          </p:cNvPicPr>
          <p:nvPr/>
        </p:nvPicPr>
        <p:blipFill>
          <a:blip r:embed="rId2"/>
          <a:stretch>
            <a:fillRect/>
          </a:stretch>
        </p:blipFill>
        <p:spPr>
          <a:xfrm>
            <a:off x="685800" y="1295400"/>
            <a:ext cx="8001000" cy="4419600"/>
          </a:xfrm>
          <a:prstGeom prst="rect">
            <a:avLst/>
          </a:prstGeom>
        </p:spPr>
      </p:pic>
    </p:spTree>
    <p:extLst>
      <p:ext uri="{BB962C8B-B14F-4D97-AF65-F5344CB8AC3E}">
        <p14:creationId xmlns:p14="http://schemas.microsoft.com/office/powerpoint/2010/main" val="3082524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a:t>
            </a:r>
          </a:p>
        </p:txBody>
      </p:sp>
      <p:sp>
        <p:nvSpPr>
          <p:cNvPr id="8" name="Rectangle 7"/>
          <p:cNvSpPr/>
          <p:nvPr/>
        </p:nvSpPr>
        <p:spPr>
          <a:xfrm>
            <a:off x="203578" y="1066800"/>
            <a:ext cx="8864221" cy="270843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Write-Write Conflict</a:t>
            </a:r>
            <a:r>
              <a:rPr lang="en-GB" sz="2000" b="1" dirty="0" smtClean="0"/>
              <a:t>: Two People Updating the </a:t>
            </a:r>
            <a:r>
              <a:rPr lang="en-GB" sz="2000" b="1" i="1" dirty="0" smtClean="0">
                <a:solidFill>
                  <a:srgbClr val="00B050"/>
                </a:solidFill>
              </a:rPr>
              <a:t>Same Data at the Same Time.</a:t>
            </a:r>
          </a:p>
          <a:p>
            <a:pPr marL="342900" indent="-342900" algn="just">
              <a:lnSpc>
                <a:spcPct val="150000"/>
              </a:lnSpc>
              <a:buFont typeface="Arial" panose="020B0604020202020204" pitchFamily="34" charset="0"/>
              <a:buChar char="•"/>
            </a:pPr>
            <a:r>
              <a:rPr lang="en-GB" sz="2000" b="1" i="1" dirty="0" smtClean="0"/>
              <a:t>When These Writes reach the server, the Server Will </a:t>
            </a:r>
            <a:r>
              <a:rPr lang="en-GB" sz="2000" b="1" i="1" dirty="0" smtClean="0">
                <a:solidFill>
                  <a:srgbClr val="FF0000"/>
                </a:solidFill>
              </a:rPr>
              <a:t>Serialize Them After one Other.</a:t>
            </a:r>
          </a:p>
          <a:p>
            <a:pPr marL="342900" indent="-342900" algn="just">
              <a:buFont typeface="Arial" panose="020B0604020202020204" pitchFamily="34" charset="0"/>
              <a:buChar char="•"/>
            </a:pPr>
            <a:endParaRPr lang="en-GB" sz="2000" b="1" dirty="0" smtClean="0"/>
          </a:p>
          <a:p>
            <a:pPr marL="342900" indent="-342900" algn="just">
              <a:lnSpc>
                <a:spcPct val="150000"/>
              </a:lnSpc>
              <a:buFont typeface="Arial" panose="020B0604020202020204" pitchFamily="34" charset="0"/>
              <a:buChar char="•"/>
            </a:pPr>
            <a:endParaRPr lang="en-US" sz="20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4" y="4181991"/>
            <a:ext cx="5343525" cy="1583288"/>
          </a:xfrm>
          <a:prstGeom prst="rect">
            <a:avLst/>
          </a:prstGeom>
        </p:spPr>
      </p:pic>
    </p:spTree>
    <p:extLst>
      <p:ext uri="{BB962C8B-B14F-4D97-AF65-F5344CB8AC3E}">
        <p14:creationId xmlns:p14="http://schemas.microsoft.com/office/powerpoint/2010/main" val="341285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861774"/>
          </a:xfrm>
          <a:prstGeom prst="rect">
            <a:avLst/>
          </a:prstGeom>
        </p:spPr>
        <p:txBody>
          <a:bodyPr wrap="square">
            <a:spAutoFit/>
          </a:bodyPr>
          <a:lstStyle/>
          <a:p>
            <a:pPr marL="342900" indent="-342900" algn="just">
              <a:buFont typeface="Arial" panose="020B0604020202020204" pitchFamily="34" charset="0"/>
              <a:buChar char="•"/>
            </a:pPr>
            <a:endParaRPr lang="en-GB" sz="2000" b="1" dirty="0" smtClean="0"/>
          </a:p>
          <a:p>
            <a:pPr marL="342900" indent="-342900" algn="just">
              <a:lnSpc>
                <a:spcPct val="150000"/>
              </a:lnSpc>
              <a:buFont typeface="Arial" panose="020B0604020202020204" pitchFamily="34" charset="0"/>
              <a:buChar char="•"/>
            </a:pPr>
            <a:endParaRPr lang="en-US" sz="20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 y="1497687"/>
            <a:ext cx="5343525" cy="147411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693" y="3600218"/>
            <a:ext cx="5343525" cy="1657582"/>
          </a:xfrm>
          <a:prstGeom prst="rect">
            <a:avLst/>
          </a:prstGeom>
        </p:spPr>
      </p:pic>
    </p:spTree>
    <p:extLst>
      <p:ext uri="{BB962C8B-B14F-4D97-AF65-F5344CB8AC3E}">
        <p14:creationId xmlns:p14="http://schemas.microsoft.com/office/powerpoint/2010/main" val="39507541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317009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Person A </a:t>
            </a:r>
            <a:r>
              <a:rPr lang="en-GB" sz="2000" b="1" dirty="0" smtClean="0"/>
              <a:t>– Update is Overwritten By </a:t>
            </a:r>
            <a:r>
              <a:rPr lang="en-GB" sz="2000" b="1" dirty="0" smtClean="0">
                <a:solidFill>
                  <a:srgbClr val="FF0000"/>
                </a:solidFill>
              </a:rPr>
              <a:t>Person B</a:t>
            </a:r>
            <a:r>
              <a:rPr lang="en-GB" sz="2000" b="1" dirty="0" smtClean="0"/>
              <a:t>- Update.</a:t>
            </a:r>
          </a:p>
          <a:p>
            <a:pPr marL="342900" indent="-342900" algn="just">
              <a:lnSpc>
                <a:spcPct val="150000"/>
              </a:lnSpc>
              <a:buFont typeface="Arial" panose="020B0604020202020204" pitchFamily="34" charset="0"/>
              <a:buChar char="•"/>
            </a:pPr>
            <a:endParaRPr lang="en-GB" sz="2000" b="1" dirty="0" smtClean="0"/>
          </a:p>
          <a:p>
            <a:pPr marL="342900" indent="-342900" algn="just">
              <a:lnSpc>
                <a:spcPct val="150000"/>
              </a:lnSpc>
              <a:buFont typeface="Arial" panose="020B0604020202020204" pitchFamily="34" charset="0"/>
              <a:buChar char="•"/>
            </a:pPr>
            <a:r>
              <a:rPr lang="en-GB" sz="2000" b="1" i="1" dirty="0" smtClean="0"/>
              <a:t>(</a:t>
            </a:r>
            <a:r>
              <a:rPr lang="en-GB" sz="2000" b="1" i="1" dirty="0" err="1" smtClean="0"/>
              <a:t>i.e</a:t>
            </a:r>
            <a:r>
              <a:rPr lang="en-GB" sz="2000" b="1" i="1" dirty="0" smtClean="0"/>
              <a:t>) Whatever Phone Number is Updated by </a:t>
            </a:r>
            <a:r>
              <a:rPr lang="en-GB" sz="2000" b="1" i="1" dirty="0" smtClean="0">
                <a:solidFill>
                  <a:srgbClr val="FF0000"/>
                </a:solidFill>
              </a:rPr>
              <a:t>Person A</a:t>
            </a:r>
            <a:r>
              <a:rPr lang="en-GB" sz="2000" b="1" i="1" dirty="0" smtClean="0"/>
              <a:t> is known as a </a:t>
            </a:r>
            <a:r>
              <a:rPr lang="en-GB" sz="2000" b="1" i="1" dirty="0" smtClean="0">
                <a:solidFill>
                  <a:srgbClr val="FF0000"/>
                </a:solidFill>
              </a:rPr>
              <a:t>lost update</a:t>
            </a:r>
            <a:r>
              <a:rPr lang="en-GB" sz="2000" b="1" i="1" dirty="0" smtClean="0"/>
              <a:t> this is called </a:t>
            </a:r>
            <a:r>
              <a:rPr lang="en-GB" sz="2000" b="1" i="1" dirty="0" smtClean="0">
                <a:solidFill>
                  <a:srgbClr val="FF0000"/>
                </a:solidFill>
              </a:rPr>
              <a:t>failure consistency</a:t>
            </a:r>
            <a:r>
              <a:rPr lang="en-GB" sz="2000" b="1" i="1" dirty="0" smtClean="0"/>
              <a:t>(Actually Lost Update is not a big problem)</a:t>
            </a:r>
          </a:p>
          <a:p>
            <a:pPr marL="342900" indent="-342900" algn="just">
              <a:buFont typeface="Arial" panose="020B0604020202020204" pitchFamily="34" charset="0"/>
              <a:buChar char="•"/>
            </a:pPr>
            <a:endParaRPr lang="en-GB" sz="2000" b="1" dirty="0" smtClean="0"/>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2762572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745" y="1108364"/>
            <a:ext cx="8763000" cy="4216539"/>
          </a:xfrm>
          <a:prstGeom prst="rect">
            <a:avLst/>
          </a:prstGeom>
          <a:noFill/>
        </p:spPr>
        <p:txBody>
          <a:bodyPr wrap="square" rtlCol="0">
            <a:spAutoFit/>
          </a:bodyPr>
          <a:lstStyle/>
          <a:p>
            <a:pPr algn="just"/>
            <a:r>
              <a:rPr lang="en-US" sz="2200" b="1" dirty="0"/>
              <a:t>What </a:t>
            </a:r>
            <a:r>
              <a:rPr lang="en-US" sz="2200" b="1" dirty="0" smtClean="0"/>
              <a:t>are Documents?</a:t>
            </a:r>
          </a:p>
          <a:p>
            <a:pPr marL="342900" indent="-342900" algn="just">
              <a:lnSpc>
                <a:spcPct val="150000"/>
              </a:lnSpc>
              <a:buFont typeface="Arial" panose="020B0604020202020204" pitchFamily="34" charset="0"/>
              <a:buChar char="•"/>
            </a:pPr>
            <a:r>
              <a:rPr lang="en-GB" sz="2000" dirty="0" smtClean="0"/>
              <a:t> </a:t>
            </a:r>
            <a:r>
              <a:rPr lang="en-GB" sz="2000" dirty="0"/>
              <a:t>A document is a </a:t>
            </a:r>
            <a:r>
              <a:rPr lang="en-GB" sz="2000" b="1" dirty="0">
                <a:solidFill>
                  <a:srgbClr val="FF0000"/>
                </a:solidFill>
              </a:rPr>
              <a:t>record in a document database</a:t>
            </a:r>
            <a:r>
              <a:rPr lang="en-GB" sz="2000" dirty="0"/>
              <a:t>. A document typically stores information about one object and any of its related </a:t>
            </a:r>
            <a:r>
              <a:rPr lang="en-GB" sz="2000" dirty="0" smtClean="0"/>
              <a:t>metadata.</a:t>
            </a:r>
          </a:p>
          <a:p>
            <a:pPr marL="342900" indent="-342900" algn="just">
              <a:lnSpc>
                <a:spcPct val="150000"/>
              </a:lnSpc>
              <a:buFont typeface="Arial" panose="020B0604020202020204" pitchFamily="34" charset="0"/>
              <a:buChar char="•"/>
            </a:pPr>
            <a:r>
              <a:rPr lang="en-GB" sz="2000" dirty="0" smtClean="0"/>
              <a:t>Documents </a:t>
            </a:r>
            <a:r>
              <a:rPr lang="en-GB" sz="2000" dirty="0"/>
              <a:t>store data in </a:t>
            </a:r>
            <a:r>
              <a:rPr lang="en-GB" sz="2000" b="1" dirty="0"/>
              <a:t>field-value pairs</a:t>
            </a:r>
            <a:r>
              <a:rPr lang="en-GB" sz="2000" dirty="0" smtClean="0"/>
              <a:t>.</a:t>
            </a:r>
          </a:p>
          <a:p>
            <a:pPr marL="342900" indent="-342900" algn="just">
              <a:lnSpc>
                <a:spcPct val="150000"/>
              </a:lnSpc>
              <a:buFont typeface="Arial" panose="020B0604020202020204" pitchFamily="34" charset="0"/>
              <a:buChar char="•"/>
            </a:pPr>
            <a:r>
              <a:rPr lang="en-GB" sz="2000" dirty="0"/>
              <a:t>The values can be a variety of types and </a:t>
            </a:r>
            <a:r>
              <a:rPr lang="en-GB" sz="2000" b="1" dirty="0"/>
              <a:t>structures, including strings, numbers, dates, arrays, or objects</a:t>
            </a:r>
            <a:r>
              <a:rPr lang="en-GB" sz="2000" b="1" dirty="0" smtClean="0"/>
              <a:t>.</a:t>
            </a:r>
          </a:p>
          <a:p>
            <a:pPr marL="342900" indent="-342900" algn="just">
              <a:lnSpc>
                <a:spcPct val="150000"/>
              </a:lnSpc>
              <a:buFont typeface="Arial" panose="020B0604020202020204" pitchFamily="34" charset="0"/>
              <a:buChar char="•"/>
            </a:pPr>
            <a:r>
              <a:rPr lang="en-GB" sz="2000" dirty="0"/>
              <a:t>Documents can be stored in formats like </a:t>
            </a:r>
            <a:r>
              <a:rPr lang="en-GB" sz="2000" b="1" dirty="0"/>
              <a:t>JSON, BSON, and XML</a:t>
            </a:r>
            <a:r>
              <a:rPr lang="en-GB" sz="2000" b="1" dirty="0" smtClean="0"/>
              <a:t>.</a:t>
            </a:r>
          </a:p>
          <a:p>
            <a:pPr algn="just"/>
            <a:endParaRPr lang="en-GB" sz="2200" dirty="0"/>
          </a:p>
          <a:p>
            <a:pPr marL="342900" indent="-342900" algn="just">
              <a:buFont typeface="Arial" panose="020B0604020202020204" pitchFamily="34" charset="0"/>
              <a:buChar char="•"/>
            </a:pPr>
            <a:endParaRPr lang="en-GB" sz="2200" dirty="0"/>
          </a:p>
          <a:p>
            <a:pPr marL="342900" indent="-342900" algn="just">
              <a:buFont typeface="Arial" panose="020B0604020202020204" pitchFamily="34" charset="0"/>
              <a:buChar char="•"/>
            </a:pPr>
            <a:endParaRPr lang="en-GB" sz="2200" dirty="0" smtClean="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TextBox 4"/>
          <p:cNvSpPr txBox="1"/>
          <p:nvPr/>
        </p:nvSpPr>
        <p:spPr>
          <a:xfrm>
            <a:off x="381000" y="320467"/>
            <a:ext cx="5889009" cy="523220"/>
          </a:xfrm>
          <a:prstGeom prst="rect">
            <a:avLst/>
          </a:prstGeom>
          <a:noFill/>
        </p:spPr>
        <p:txBody>
          <a:bodyPr wrap="square" rtlCol="0">
            <a:spAutoFit/>
          </a:bodyPr>
          <a:lstStyle/>
          <a:p>
            <a:r>
              <a:rPr lang="en-GB" sz="2800" b="1" dirty="0" smtClean="0"/>
              <a:t>Documents</a:t>
            </a:r>
            <a:endParaRPr lang="en-IN" sz="2800" b="1" dirty="0"/>
          </a:p>
        </p:txBody>
      </p:sp>
      <p:pic>
        <p:nvPicPr>
          <p:cNvPr id="11" name="Picture 10"/>
          <p:cNvPicPr>
            <a:picLocks noChangeAspect="1"/>
          </p:cNvPicPr>
          <p:nvPr/>
        </p:nvPicPr>
        <p:blipFill rotWithShape="1">
          <a:blip r:embed="rId2"/>
          <a:srcRect l="7640" t="21831" r="37897" b="12442"/>
          <a:stretch/>
        </p:blipFill>
        <p:spPr>
          <a:xfrm>
            <a:off x="5576454" y="4191000"/>
            <a:ext cx="3429000" cy="2667000"/>
          </a:xfrm>
          <a:prstGeom prst="rect">
            <a:avLst/>
          </a:prstGeom>
        </p:spPr>
      </p:pic>
    </p:spTree>
    <p:extLst>
      <p:ext uri="{BB962C8B-B14F-4D97-AF65-F5344CB8AC3E}">
        <p14:creationId xmlns:p14="http://schemas.microsoft.com/office/powerpoint/2010/main" val="3383682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517064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Approaches for Maintaining Consistency :</a:t>
            </a:r>
          </a:p>
          <a:p>
            <a:pPr marL="457200" indent="-457200" algn="just">
              <a:lnSpc>
                <a:spcPct val="150000"/>
              </a:lnSpc>
              <a:buFont typeface="+mj-lt"/>
              <a:buAutoNum type="arabicPeriod"/>
            </a:pPr>
            <a:r>
              <a:rPr lang="en-GB" sz="2000" b="1" dirty="0" smtClean="0"/>
              <a:t>Pessimistic:  “ </a:t>
            </a:r>
            <a:r>
              <a:rPr lang="en-GB" sz="2000" b="1" i="1" dirty="0" smtClean="0"/>
              <a:t>Preventing Conflict</a:t>
            </a:r>
            <a:r>
              <a:rPr lang="en-GB" sz="2000" b="1" dirty="0" smtClean="0"/>
              <a:t>”</a:t>
            </a:r>
          </a:p>
          <a:p>
            <a:pPr algn="just">
              <a:lnSpc>
                <a:spcPct val="150000"/>
              </a:lnSpc>
            </a:pPr>
            <a:r>
              <a:rPr lang="en-GB" sz="2000" b="1" i="1" dirty="0" smtClean="0">
                <a:solidFill>
                  <a:srgbClr val="FF0000"/>
                </a:solidFill>
              </a:rPr>
              <a:t>Common Approach</a:t>
            </a:r>
            <a:r>
              <a:rPr lang="en-GB" sz="2000" b="1" dirty="0" smtClean="0"/>
              <a:t>: To Have a </a:t>
            </a:r>
            <a:r>
              <a:rPr lang="en-GB" sz="2000" b="1" i="1" dirty="0" smtClean="0">
                <a:solidFill>
                  <a:srgbClr val="FF0000"/>
                </a:solidFill>
              </a:rPr>
              <a:t>write lock </a:t>
            </a:r>
            <a:r>
              <a:rPr lang="en-GB" sz="2000" b="1" dirty="0" smtClean="0"/>
              <a:t>in order to change a value you need to acquire a lock and the system ensures that only one client can get a lock at a time.</a:t>
            </a:r>
          </a:p>
          <a:p>
            <a:pPr algn="just">
              <a:lnSpc>
                <a:spcPct val="150000"/>
              </a:lnSpc>
            </a:pPr>
            <a:r>
              <a:rPr lang="en-GB" sz="2000" b="1" dirty="0" smtClean="0"/>
              <a:t>Considering the previous scenario both(Person A / Person B) attempt to acquire the </a:t>
            </a:r>
            <a:r>
              <a:rPr lang="en-GB" sz="2000" b="1" i="1" dirty="0" smtClean="0"/>
              <a:t>write lock</a:t>
            </a:r>
            <a:r>
              <a:rPr lang="en-GB" sz="2000" b="1" dirty="0" smtClean="0"/>
              <a:t>. But, Only </a:t>
            </a:r>
            <a:r>
              <a:rPr lang="en-GB" sz="2000" b="1" dirty="0" smtClean="0">
                <a:solidFill>
                  <a:srgbClr val="FF0000"/>
                </a:solidFill>
              </a:rPr>
              <a:t>Person A</a:t>
            </a:r>
            <a:r>
              <a:rPr lang="en-GB" sz="2000" b="1" dirty="0" smtClean="0"/>
              <a:t> would succeed. So, </a:t>
            </a:r>
            <a:r>
              <a:rPr lang="en-GB" sz="2000" b="1" dirty="0" smtClean="0">
                <a:solidFill>
                  <a:srgbClr val="FF0000"/>
                </a:solidFill>
              </a:rPr>
              <a:t>Person B</a:t>
            </a:r>
            <a:r>
              <a:rPr lang="en-GB" sz="2000" b="1" dirty="0" smtClean="0"/>
              <a:t> will see the result of Person A, and then he will decide whether to make an update or not.</a:t>
            </a:r>
          </a:p>
          <a:p>
            <a:pPr marL="342900" indent="-342900" algn="just">
              <a:lnSpc>
                <a:spcPct val="150000"/>
              </a:lnSpc>
              <a:buFont typeface="Arial" panose="020B0604020202020204" pitchFamily="34" charset="0"/>
              <a:buChar char="•"/>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542441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Approaches for Maintaining Consistency </a:t>
            </a:r>
            <a:r>
              <a:rPr lang="en-GB" sz="2000" b="1" dirty="0" smtClean="0">
                <a:solidFill>
                  <a:srgbClr val="FF0000"/>
                </a:solidFill>
              </a:rPr>
              <a:t>:</a:t>
            </a:r>
          </a:p>
          <a:p>
            <a:pPr marL="457200" indent="-457200" algn="just">
              <a:lnSpc>
                <a:spcPct val="150000"/>
              </a:lnSpc>
              <a:buFont typeface="+mj-lt"/>
              <a:buAutoNum type="arabicPeriod" startAt="2"/>
            </a:pPr>
            <a:r>
              <a:rPr lang="en-GB" sz="2000" b="1" dirty="0" smtClean="0"/>
              <a:t>Optimistic:  “Let</a:t>
            </a:r>
            <a:r>
              <a:rPr lang="en-GB" sz="2000" b="1" i="1" dirty="0" smtClean="0"/>
              <a:t> conflict occur, but detects them and takes action to sort them out.</a:t>
            </a:r>
            <a:r>
              <a:rPr lang="en-GB" sz="2000" b="1" dirty="0" smtClean="0"/>
              <a:t>”</a:t>
            </a:r>
          </a:p>
          <a:p>
            <a:pPr algn="just">
              <a:lnSpc>
                <a:spcPct val="150000"/>
              </a:lnSpc>
            </a:pPr>
            <a:r>
              <a:rPr lang="en-GB" sz="2000" b="1" i="1" dirty="0" smtClean="0">
                <a:solidFill>
                  <a:srgbClr val="FF0000"/>
                </a:solidFill>
              </a:rPr>
              <a:t>Common Approach</a:t>
            </a:r>
            <a:r>
              <a:rPr lang="en-GB" sz="2000" b="1" dirty="0" smtClean="0"/>
              <a:t>: Conditional Update, any client that does an update tests the value just before updating it to see if it’s changed since his last read.</a:t>
            </a:r>
          </a:p>
          <a:p>
            <a:pPr algn="just">
              <a:lnSpc>
                <a:spcPct val="150000"/>
              </a:lnSpc>
            </a:pPr>
            <a:r>
              <a:rPr lang="en-GB" sz="2000" b="1" dirty="0" smtClean="0"/>
              <a:t>In, Previous Scenario,  </a:t>
            </a:r>
            <a:r>
              <a:rPr lang="en-GB" sz="2000" b="1" i="1" dirty="0" smtClean="0">
                <a:solidFill>
                  <a:srgbClr val="FF0000"/>
                </a:solidFill>
              </a:rPr>
              <a:t>Person A Update </a:t>
            </a:r>
            <a:r>
              <a:rPr lang="en-GB" sz="2000" b="1" dirty="0" smtClean="0"/>
              <a:t>would Succeed but </a:t>
            </a:r>
            <a:r>
              <a:rPr lang="en-GB" sz="2000" b="1" i="1" dirty="0" smtClean="0">
                <a:solidFill>
                  <a:srgbClr val="FF0000"/>
                </a:solidFill>
              </a:rPr>
              <a:t>person B would fail</a:t>
            </a:r>
            <a:r>
              <a:rPr lang="en-GB" sz="2000" b="1" dirty="0" smtClean="0"/>
              <a:t>. The error would let </a:t>
            </a:r>
            <a:r>
              <a:rPr lang="en-GB" sz="2000" b="1" i="1" dirty="0" smtClean="0"/>
              <a:t>Person B know that he should look at the value again &amp; decide whether to attempt a further update.</a:t>
            </a:r>
            <a:endParaRPr lang="en-GB" sz="2000" b="1" i="1" dirty="0"/>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31800056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517064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Approaches for Maintaining Consistency :</a:t>
            </a:r>
          </a:p>
          <a:p>
            <a:pPr marL="342900" indent="-342900" algn="just">
              <a:lnSpc>
                <a:spcPct val="150000"/>
              </a:lnSpc>
              <a:buFont typeface="Arial" panose="020B0604020202020204" pitchFamily="34" charset="0"/>
              <a:buChar char="•"/>
            </a:pPr>
            <a:endParaRPr lang="en-GB" sz="2000" b="1" dirty="0" smtClean="0">
              <a:solidFill>
                <a:srgbClr val="FF0000"/>
              </a:solidFill>
            </a:endParaRPr>
          </a:p>
          <a:p>
            <a:pPr marL="342900" indent="-342900" algn="just">
              <a:lnSpc>
                <a:spcPct val="150000"/>
              </a:lnSpc>
              <a:buFont typeface="Arial" panose="020B0604020202020204" pitchFamily="34" charset="0"/>
              <a:buChar char="•"/>
            </a:pPr>
            <a:r>
              <a:rPr lang="en-GB" sz="2000" b="1" dirty="0" smtClean="0"/>
              <a:t>To Save both updates and record that they are in conflict. (This approach is familiar to many programmers from version control systems)</a:t>
            </a:r>
          </a:p>
          <a:p>
            <a:pPr marL="342900" indent="-342900" algn="just">
              <a:lnSpc>
                <a:spcPct val="150000"/>
              </a:lnSpc>
              <a:buFont typeface="Arial" panose="020B0604020202020204" pitchFamily="34" charset="0"/>
              <a:buChar char="•"/>
            </a:pPr>
            <a:endParaRPr lang="en-GB" sz="2000" b="1" dirty="0"/>
          </a:p>
          <a:p>
            <a:pPr marL="342900" indent="-342900" algn="just">
              <a:lnSpc>
                <a:spcPct val="150000"/>
              </a:lnSpc>
              <a:buFont typeface="Arial" panose="020B0604020202020204" pitchFamily="34" charset="0"/>
              <a:buChar char="•"/>
            </a:pPr>
            <a:r>
              <a:rPr lang="en-GB" sz="2000" b="1" i="1" dirty="0" smtClean="0">
                <a:solidFill>
                  <a:srgbClr val="FF0000"/>
                </a:solidFill>
              </a:rPr>
              <a:t>Version Control:  </a:t>
            </a:r>
            <a:r>
              <a:rPr lang="en-GB" sz="2000" b="1" i="1" dirty="0" smtClean="0"/>
              <a:t>Merge the two updates maybe you show both values to the user and ask them to sort it out or the computer can merge itself.</a:t>
            </a:r>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3800450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60939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Both Updates rely on a consistent serialization of the updates :</a:t>
            </a:r>
          </a:p>
          <a:p>
            <a:pPr marL="342900" indent="-342900" algn="just">
              <a:lnSpc>
                <a:spcPct val="150000"/>
              </a:lnSpc>
              <a:buFont typeface="Arial" panose="020B0604020202020204" pitchFamily="34" charset="0"/>
              <a:buChar char="•"/>
            </a:pPr>
            <a:endParaRPr lang="en-GB" sz="2000" b="1" dirty="0" smtClean="0">
              <a:solidFill>
                <a:srgbClr val="FF0000"/>
              </a:solidFill>
            </a:endParaRPr>
          </a:p>
          <a:p>
            <a:pPr marL="457200" indent="-457200" algn="just">
              <a:lnSpc>
                <a:spcPct val="150000"/>
              </a:lnSpc>
              <a:buFont typeface="+mj-lt"/>
              <a:buAutoNum type="arabicPeriod"/>
            </a:pPr>
            <a:r>
              <a:rPr lang="en-GB" sz="2000" b="1" dirty="0" smtClean="0">
                <a:solidFill>
                  <a:srgbClr val="FF0000"/>
                </a:solidFill>
              </a:rPr>
              <a:t>Single Server: </a:t>
            </a:r>
            <a:r>
              <a:rPr lang="en-GB" sz="2000" b="1" dirty="0" smtClean="0"/>
              <a:t>To Choose one, then the other(Synchronization is done).</a:t>
            </a:r>
          </a:p>
          <a:p>
            <a:pPr marL="457200" indent="-457200" algn="just">
              <a:lnSpc>
                <a:spcPct val="150000"/>
              </a:lnSpc>
              <a:buFont typeface="+mj-lt"/>
              <a:buAutoNum type="arabicPeriod"/>
            </a:pPr>
            <a:r>
              <a:rPr lang="en-GB" sz="2000" b="1" dirty="0" smtClean="0">
                <a:solidFill>
                  <a:srgbClr val="FF0000"/>
                </a:solidFill>
              </a:rPr>
              <a:t>Peer-to-Peer (Multi-Server) :  </a:t>
            </a:r>
            <a:r>
              <a:rPr lang="en-GB" sz="2000" b="1" dirty="0" smtClean="0"/>
              <a:t>Two Nodes Might apply the updates in a different order resulting in a different value for the telephone number on each peer.</a:t>
            </a:r>
          </a:p>
          <a:p>
            <a:pPr marL="342900" indent="-342900" algn="just">
              <a:lnSpc>
                <a:spcPct val="150000"/>
              </a:lnSpc>
              <a:buFont typeface="Arial" panose="020B0604020202020204" pitchFamily="34" charset="0"/>
              <a:buChar char="•"/>
            </a:pPr>
            <a:endParaRPr lang="en-GB" sz="2000" b="1" dirty="0"/>
          </a:p>
          <a:p>
            <a:pPr marL="342900" indent="-342900" algn="just">
              <a:lnSpc>
                <a:spcPct val="150000"/>
              </a:lnSpc>
              <a:buFont typeface="Arial" panose="020B0604020202020204" pitchFamily="34" charset="0"/>
              <a:buChar char="•"/>
            </a:pPr>
            <a:r>
              <a:rPr lang="en-GB" sz="2000" b="1" dirty="0" smtClean="0"/>
              <a:t>“ When people talk about </a:t>
            </a:r>
            <a:r>
              <a:rPr lang="en-GB" sz="2000" b="1" i="1" dirty="0" smtClean="0">
                <a:solidFill>
                  <a:srgbClr val="FF0000"/>
                </a:solidFill>
              </a:rPr>
              <a:t>concurrency in distributed systems</a:t>
            </a:r>
            <a:r>
              <a:rPr lang="en-GB" sz="2000" b="1" dirty="0" smtClean="0"/>
              <a:t>, they talk about </a:t>
            </a:r>
            <a:r>
              <a:rPr lang="en-GB" sz="2000" b="1" i="1" dirty="0" smtClean="0">
                <a:solidFill>
                  <a:srgbClr val="FF0000"/>
                </a:solidFill>
              </a:rPr>
              <a:t>sequential consistency</a:t>
            </a:r>
            <a:r>
              <a:rPr lang="en-GB" sz="2000" b="1" dirty="0" smtClean="0"/>
              <a:t>- ensuring that all nodes apply operations in the same order.”</a:t>
            </a:r>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3985665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Update Consistency (Contd..)</a:t>
            </a:r>
          </a:p>
        </p:txBody>
      </p:sp>
      <p:sp>
        <p:nvSpPr>
          <p:cNvPr id="8" name="Rectangle 7"/>
          <p:cNvSpPr/>
          <p:nvPr/>
        </p:nvSpPr>
        <p:spPr>
          <a:xfrm>
            <a:off x="203578" y="1066800"/>
            <a:ext cx="8864221" cy="2400657"/>
          </a:xfrm>
          <a:prstGeom prst="rect">
            <a:avLst/>
          </a:prstGeom>
        </p:spPr>
        <p:txBody>
          <a:bodyPr wrap="square">
            <a:spAutoFit/>
          </a:bodyPr>
          <a:lstStyle/>
          <a:p>
            <a:pPr algn="just">
              <a:lnSpc>
                <a:spcPct val="150000"/>
              </a:lnSpc>
            </a:pPr>
            <a:r>
              <a:rPr lang="en-GB" sz="2000" b="1" dirty="0" smtClean="0"/>
              <a:t>When People encounter these issues they prefer to go for  </a:t>
            </a:r>
            <a:r>
              <a:rPr lang="en-GB" sz="2000" b="1" dirty="0" smtClean="0">
                <a:solidFill>
                  <a:srgbClr val="FF0000"/>
                </a:solidFill>
              </a:rPr>
              <a:t>Pessimistic Concurrency </a:t>
            </a:r>
            <a:r>
              <a:rPr lang="en-GB" sz="2000" b="1" dirty="0" smtClean="0"/>
              <a:t>control( try to </a:t>
            </a:r>
            <a:r>
              <a:rPr lang="en-GB" sz="2000" b="1" i="1" dirty="0" smtClean="0">
                <a:solidFill>
                  <a:srgbClr val="FF0000"/>
                </a:solidFill>
              </a:rPr>
              <a:t>avoid conflicts</a:t>
            </a:r>
            <a:r>
              <a:rPr lang="en-GB" sz="2000" b="1" dirty="0" smtClean="0"/>
              <a:t>) using a single node as the target for all writes for some data makes it much easier to maintain the </a:t>
            </a:r>
            <a:r>
              <a:rPr lang="en-GB" sz="2000" b="1" i="1" dirty="0" smtClean="0">
                <a:solidFill>
                  <a:srgbClr val="FF0000"/>
                </a:solidFill>
              </a:rPr>
              <a:t>update consistency.</a:t>
            </a:r>
            <a:endParaRPr lang="en-GB" sz="2000" b="1" i="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2602295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p>
        </p:txBody>
      </p:sp>
      <p:sp>
        <p:nvSpPr>
          <p:cNvPr id="8" name="Rectangle 7"/>
          <p:cNvSpPr/>
          <p:nvPr/>
        </p:nvSpPr>
        <p:spPr>
          <a:xfrm>
            <a:off x="203578" y="1066800"/>
            <a:ext cx="8864221" cy="5170646"/>
          </a:xfrm>
          <a:prstGeom prst="rect">
            <a:avLst/>
          </a:prstGeom>
        </p:spPr>
        <p:txBody>
          <a:bodyPr wrap="square">
            <a:spAutoFit/>
          </a:bodyPr>
          <a:lstStyle/>
          <a:p>
            <a:pPr algn="just">
              <a:lnSpc>
                <a:spcPct val="150000"/>
              </a:lnSpc>
            </a:pPr>
            <a:r>
              <a:rPr lang="en-GB" sz="2000" dirty="0" smtClean="0"/>
              <a:t>Data Store that maintains update consistency </a:t>
            </a:r>
            <a:r>
              <a:rPr lang="en-GB" sz="2000" b="1" i="1" dirty="0" smtClean="0"/>
              <a:t>does not guarantee </a:t>
            </a:r>
            <a:r>
              <a:rPr lang="en-GB" sz="2000" dirty="0" smtClean="0"/>
              <a:t>that all  readers (transaction/users) will always get a </a:t>
            </a:r>
            <a:r>
              <a:rPr lang="en-GB" sz="2000" b="1" i="1" dirty="0" smtClean="0">
                <a:solidFill>
                  <a:srgbClr val="FF0000"/>
                </a:solidFill>
              </a:rPr>
              <a:t>consistent database </a:t>
            </a:r>
            <a:r>
              <a:rPr lang="en-GB" sz="2000" dirty="0" smtClean="0"/>
              <a:t>( as a response to reading requests)</a:t>
            </a:r>
          </a:p>
          <a:p>
            <a:pPr algn="just">
              <a:lnSpc>
                <a:spcPct val="150000"/>
              </a:lnSpc>
            </a:pPr>
            <a:endParaRPr lang="en-GB" sz="2000" dirty="0" smtClean="0"/>
          </a:p>
          <a:p>
            <a:pPr algn="just">
              <a:lnSpc>
                <a:spcPct val="150000"/>
              </a:lnSpc>
            </a:pPr>
            <a:r>
              <a:rPr lang="en-GB" sz="2000" b="1" dirty="0" smtClean="0"/>
              <a:t>Example: </a:t>
            </a:r>
            <a:r>
              <a:rPr lang="en-GB" sz="2000" dirty="0" smtClean="0"/>
              <a:t>We have an order with </a:t>
            </a:r>
            <a:r>
              <a:rPr lang="en-GB" sz="2000" b="1" dirty="0" smtClean="0"/>
              <a:t>line items and a shipping charge</a:t>
            </a:r>
            <a:r>
              <a:rPr lang="en-GB" sz="2000" dirty="0" smtClean="0"/>
              <a:t>. The </a:t>
            </a:r>
            <a:r>
              <a:rPr lang="en-GB" sz="2000" i="1" dirty="0" smtClean="0"/>
              <a:t>shipping charge is calculated based on the line items in the order.</a:t>
            </a:r>
            <a:r>
              <a:rPr lang="en-GB" sz="2000" dirty="0" smtClean="0"/>
              <a:t> If we add a line item, we thus also need to recalculate and update the shipping charge</a:t>
            </a:r>
          </a:p>
          <a:p>
            <a:pPr algn="just">
              <a:lnSpc>
                <a:spcPct val="150000"/>
              </a:lnSpc>
            </a:pP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1160538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(Contd..)</a:t>
            </a:r>
          </a:p>
        </p:txBody>
      </p:sp>
      <p:sp>
        <p:nvSpPr>
          <p:cNvPr id="8" name="Rectangle 7"/>
          <p:cNvSpPr/>
          <p:nvPr/>
        </p:nvSpPr>
        <p:spPr>
          <a:xfrm>
            <a:off x="203578" y="1066800"/>
            <a:ext cx="8864221" cy="1015663"/>
          </a:xfrm>
          <a:prstGeom prst="rect">
            <a:avLst/>
          </a:prstGeom>
        </p:spPr>
        <p:txBody>
          <a:bodyPr wrap="square">
            <a:spAutoFit/>
          </a:bodyPr>
          <a:lstStyle/>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5988" t="20833" r="13104" b="14584"/>
          <a:stretch/>
        </p:blipFill>
        <p:spPr>
          <a:xfrm>
            <a:off x="330958" y="1087582"/>
            <a:ext cx="7924801" cy="4724400"/>
          </a:xfrm>
          <a:prstGeom prst="rect">
            <a:avLst/>
          </a:prstGeom>
        </p:spPr>
      </p:pic>
    </p:spTree>
    <p:extLst>
      <p:ext uri="{BB962C8B-B14F-4D97-AF65-F5344CB8AC3E}">
        <p14:creationId xmlns:p14="http://schemas.microsoft.com/office/powerpoint/2010/main" val="20888392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4247317"/>
          </a:xfrm>
          <a:prstGeom prst="rect">
            <a:avLst/>
          </a:prstGeom>
        </p:spPr>
        <p:txBody>
          <a:bodyPr wrap="square">
            <a:spAutoFit/>
          </a:bodyPr>
          <a:lstStyle/>
          <a:p>
            <a:pPr algn="just">
              <a:lnSpc>
                <a:spcPct val="150000"/>
              </a:lnSpc>
            </a:pPr>
            <a:r>
              <a:rPr lang="en-GB" sz="2000" b="1" dirty="0" smtClean="0">
                <a:solidFill>
                  <a:srgbClr val="FF0000"/>
                </a:solidFill>
              </a:rPr>
              <a:t>Inconsistent Read or Read-Write Conflict</a:t>
            </a:r>
          </a:p>
          <a:p>
            <a:pPr algn="just">
              <a:lnSpc>
                <a:spcPct val="150000"/>
              </a:lnSpc>
            </a:pPr>
            <a:r>
              <a:rPr lang="en-GB" sz="2000" b="1" i="1" dirty="0" smtClean="0"/>
              <a:t>Danger of inconsistency</a:t>
            </a:r>
          </a:p>
          <a:p>
            <a:pPr algn="just">
              <a:lnSpc>
                <a:spcPct val="150000"/>
              </a:lnSpc>
            </a:pPr>
            <a:r>
              <a:rPr lang="en-GB" sz="2000" dirty="0" smtClean="0"/>
              <a:t>Martin adds a </a:t>
            </a:r>
            <a:r>
              <a:rPr lang="en-GB" sz="2000" i="1" dirty="0" smtClean="0"/>
              <a:t>line item </a:t>
            </a:r>
            <a:r>
              <a:rPr lang="en-GB" sz="2000" dirty="0" smtClean="0"/>
              <a:t>to his order, </a:t>
            </a:r>
            <a:r>
              <a:rPr lang="en-GB" sz="2000" dirty="0" err="1" smtClean="0"/>
              <a:t>Pramod</a:t>
            </a:r>
            <a:r>
              <a:rPr lang="en-GB" sz="2000" dirty="0" smtClean="0"/>
              <a:t> then </a:t>
            </a:r>
            <a:r>
              <a:rPr lang="en-GB" sz="2000" i="1" dirty="0" smtClean="0"/>
              <a:t>reads the line items </a:t>
            </a:r>
            <a:r>
              <a:rPr lang="en-GB" sz="2000" dirty="0" smtClean="0"/>
              <a:t>and </a:t>
            </a:r>
            <a:r>
              <a:rPr lang="en-GB" sz="2000" i="1" dirty="0" smtClean="0"/>
              <a:t>shipping charge</a:t>
            </a:r>
            <a:r>
              <a:rPr lang="en-GB" sz="2000" dirty="0" smtClean="0"/>
              <a:t>, and then Martin Updates the </a:t>
            </a:r>
            <a:r>
              <a:rPr lang="en-GB" sz="2000" i="1" dirty="0" smtClean="0"/>
              <a:t>shipping charge</a:t>
            </a:r>
            <a:r>
              <a:rPr lang="en-GB" sz="2000" dirty="0" smtClean="0"/>
              <a:t>. </a:t>
            </a:r>
            <a:r>
              <a:rPr lang="en-GB" sz="2000" dirty="0" err="1" smtClean="0"/>
              <a:t>Pramod</a:t>
            </a:r>
            <a:r>
              <a:rPr lang="en-GB" sz="2000" dirty="0" smtClean="0"/>
              <a:t> has done a read in the middle of  </a:t>
            </a:r>
            <a:r>
              <a:rPr lang="en-GB" sz="2000" i="1" dirty="0" smtClean="0"/>
              <a:t>Martin’s Write. </a:t>
            </a:r>
            <a:endParaRPr lang="en-GB" sz="2000" i="1" dirty="0"/>
          </a:p>
          <a:p>
            <a:pPr algn="just">
              <a:lnSpc>
                <a:spcPct val="150000"/>
              </a:lnSpc>
            </a:pP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463059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632311"/>
          </a:xfrm>
          <a:prstGeom prst="rect">
            <a:avLst/>
          </a:prstGeom>
        </p:spPr>
        <p:txBody>
          <a:bodyPr wrap="square">
            <a:spAutoFit/>
          </a:bodyPr>
          <a:lstStyle/>
          <a:p>
            <a:pPr algn="just">
              <a:lnSpc>
                <a:spcPct val="150000"/>
              </a:lnSpc>
            </a:pPr>
            <a:r>
              <a:rPr lang="en-GB" sz="2000" dirty="0" smtClean="0"/>
              <a:t>Given a Schedule </a:t>
            </a:r>
            <a:r>
              <a:rPr lang="en-GB" sz="2000" b="1" dirty="0" smtClean="0">
                <a:solidFill>
                  <a:srgbClr val="FF0000"/>
                </a:solidFill>
              </a:rPr>
              <a:t>S</a:t>
            </a:r>
            <a:r>
              <a:rPr lang="en-GB" sz="2000" dirty="0" smtClean="0"/>
              <a:t>. </a:t>
            </a:r>
            <a:r>
              <a:rPr lang="en-GB" sz="2000" b="1" dirty="0" smtClean="0">
                <a:solidFill>
                  <a:srgbClr val="FF0000"/>
                </a:solidFill>
              </a:rPr>
              <a:t>T2 </a:t>
            </a:r>
            <a:r>
              <a:rPr lang="en-GB" sz="2000" dirty="0" smtClean="0"/>
              <a:t>Could read a database </a:t>
            </a:r>
            <a:r>
              <a:rPr lang="en-GB" sz="2000" b="1" dirty="0" smtClean="0">
                <a:solidFill>
                  <a:srgbClr val="FF0000"/>
                </a:solidFill>
              </a:rPr>
              <a:t>object A</a:t>
            </a:r>
            <a:r>
              <a:rPr lang="en-GB" sz="2000" dirty="0" smtClean="0"/>
              <a:t>, Modified by </a:t>
            </a:r>
            <a:r>
              <a:rPr lang="en-GB" sz="2000" b="1" dirty="0" smtClean="0">
                <a:solidFill>
                  <a:srgbClr val="FF0000"/>
                </a:solidFill>
              </a:rPr>
              <a:t>T1</a:t>
            </a:r>
            <a:r>
              <a:rPr lang="en-GB" sz="2000" dirty="0" smtClean="0"/>
              <a:t> which hasn’t committed. This is a </a:t>
            </a:r>
            <a:r>
              <a:rPr lang="en-GB" sz="2000" b="1" dirty="0" smtClean="0"/>
              <a:t>dirty read</a:t>
            </a:r>
            <a:r>
              <a:rPr lang="en-GB" sz="2000" dirty="0" smtClean="0"/>
              <a:t>, also known as </a:t>
            </a:r>
            <a:r>
              <a:rPr lang="en-GB" sz="2000" b="1" dirty="0" smtClean="0">
                <a:solidFill>
                  <a:srgbClr val="FF0000"/>
                </a:solidFill>
              </a:rPr>
              <a:t>logical consistency.</a:t>
            </a:r>
          </a:p>
          <a:p>
            <a:pPr algn="just">
              <a:lnSpc>
                <a:spcPct val="150000"/>
              </a:lnSpc>
            </a:pPr>
            <a:endParaRPr lang="en-GB" sz="2000" b="1" dirty="0">
              <a:solidFill>
                <a:srgbClr val="FF0000"/>
              </a:solidFill>
            </a:endParaRPr>
          </a:p>
          <a:p>
            <a:pPr algn="just">
              <a:lnSpc>
                <a:spcPct val="150000"/>
              </a:lnSpc>
            </a:pPr>
            <a:r>
              <a:rPr lang="en-GB" sz="2000" b="1" dirty="0">
                <a:solidFill>
                  <a:srgbClr val="FF0000"/>
                </a:solidFill>
              </a:rPr>
              <a:t>Inconsistent Read or Read-Write </a:t>
            </a:r>
            <a:r>
              <a:rPr lang="en-GB" sz="2000" b="1" dirty="0" smtClean="0">
                <a:solidFill>
                  <a:srgbClr val="FF0000"/>
                </a:solidFill>
              </a:rPr>
              <a:t>Conflict</a:t>
            </a:r>
          </a:p>
          <a:p>
            <a:pPr algn="just">
              <a:lnSpc>
                <a:spcPct val="150000"/>
              </a:lnSpc>
            </a:pPr>
            <a:endParaRPr lang="en-GB" sz="2000" b="1" dirty="0">
              <a:solidFill>
                <a:srgbClr val="FF0000"/>
              </a:solidFill>
            </a:endParaRPr>
          </a:p>
          <a:p>
            <a:pPr algn="just">
              <a:lnSpc>
                <a:spcPct val="150000"/>
              </a:lnSpc>
            </a:pPr>
            <a:r>
              <a:rPr lang="en-GB" sz="2000" dirty="0" smtClean="0"/>
              <a:t>“</a:t>
            </a:r>
            <a:r>
              <a:rPr lang="en-GB" sz="2000" i="1" dirty="0" smtClean="0"/>
              <a:t>In, the field of databases, </a:t>
            </a:r>
            <a:r>
              <a:rPr lang="en-GB" sz="2000" b="1" i="1" dirty="0" smtClean="0"/>
              <a:t>write-read conflict</a:t>
            </a:r>
            <a:r>
              <a:rPr lang="en-GB" sz="2000" i="1" dirty="0" smtClean="0"/>
              <a:t>, also known as </a:t>
            </a:r>
            <a:r>
              <a:rPr lang="en-GB" sz="2000" b="1" i="1" dirty="0" smtClean="0"/>
              <a:t>reading </a:t>
            </a:r>
            <a:r>
              <a:rPr lang="en-GB" sz="2000" i="1" dirty="0" smtClean="0"/>
              <a:t>uncommitted data, is a computational anomaly associated with interleaved execution of transactions</a:t>
            </a:r>
            <a:r>
              <a:rPr lang="en-GB" sz="2000" dirty="0" smtClean="0"/>
              <a:t>.”</a:t>
            </a:r>
            <a:endParaRPr lang="en-GB" sz="2000" dirty="0"/>
          </a:p>
          <a:p>
            <a:pPr algn="just">
              <a:lnSpc>
                <a:spcPct val="150000"/>
              </a:lnSpc>
            </a:pPr>
            <a:endParaRPr lang="en-GB" sz="2000" b="1"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915364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632311"/>
          </a:xfrm>
          <a:prstGeom prst="rect">
            <a:avLst/>
          </a:prstGeom>
        </p:spPr>
        <p:txBody>
          <a:bodyPr wrap="square">
            <a:spAutoFit/>
          </a:bodyPr>
          <a:lstStyle/>
          <a:p>
            <a:pPr algn="just">
              <a:lnSpc>
                <a:spcPct val="150000"/>
              </a:lnSpc>
            </a:pPr>
            <a:r>
              <a:rPr lang="en-GB" sz="2000" b="1" dirty="0" smtClean="0">
                <a:solidFill>
                  <a:srgbClr val="FF0000"/>
                </a:solidFill>
              </a:rPr>
              <a:t>Logical Consistency :</a:t>
            </a:r>
          </a:p>
          <a:p>
            <a:pPr algn="just">
              <a:lnSpc>
                <a:spcPct val="150000"/>
              </a:lnSpc>
            </a:pPr>
            <a:endParaRPr lang="en-GB" sz="2000" b="1" dirty="0" smtClean="0">
              <a:solidFill>
                <a:srgbClr val="FF0000"/>
              </a:solidFill>
            </a:endParaRPr>
          </a:p>
          <a:p>
            <a:pPr algn="just">
              <a:lnSpc>
                <a:spcPct val="150000"/>
              </a:lnSpc>
            </a:pPr>
            <a:r>
              <a:rPr lang="en-GB" sz="2000" dirty="0" smtClean="0"/>
              <a:t>To, ensure that different data items make sense together. To avoid a logically inconsistent read-write conflict, </a:t>
            </a:r>
            <a:r>
              <a:rPr lang="en-GB" sz="2000" b="1" dirty="0" smtClean="0"/>
              <a:t>RDBMS</a:t>
            </a:r>
            <a:r>
              <a:rPr lang="en-GB" sz="2000" dirty="0" smtClean="0"/>
              <a:t> supports the notion of transactions.</a:t>
            </a:r>
          </a:p>
          <a:p>
            <a:pPr algn="just">
              <a:lnSpc>
                <a:spcPct val="150000"/>
              </a:lnSpc>
            </a:pPr>
            <a:endParaRPr lang="en-GB" sz="2000" dirty="0"/>
          </a:p>
          <a:p>
            <a:pPr algn="just">
              <a:lnSpc>
                <a:spcPct val="150000"/>
              </a:lnSpc>
            </a:pPr>
            <a:r>
              <a:rPr lang="en-GB" sz="2000" b="1" dirty="0" smtClean="0"/>
              <a:t>Example: </a:t>
            </a:r>
            <a:r>
              <a:rPr lang="en-GB" sz="2000" dirty="0" smtClean="0"/>
              <a:t>Martin wraps his two writes in a transaction, and the system guarantees that </a:t>
            </a:r>
            <a:r>
              <a:rPr lang="en-GB" sz="2000" dirty="0" err="1" smtClean="0"/>
              <a:t>Pramod</a:t>
            </a:r>
            <a:r>
              <a:rPr lang="en-GB" sz="2000" dirty="0" smtClean="0"/>
              <a:t> will either read both data items before the update or both after the update.</a:t>
            </a:r>
            <a:endParaRPr lang="en-GB" sz="2000" dirty="0"/>
          </a:p>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685798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84665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A collection is a </a:t>
            </a:r>
            <a:r>
              <a:rPr lang="en-GB" sz="2000" b="1" dirty="0">
                <a:solidFill>
                  <a:srgbClr val="FF0000"/>
                </a:solidFill>
              </a:rPr>
              <a:t>group of documents.</a:t>
            </a:r>
            <a:r>
              <a:rPr lang="en-GB" sz="2000" dirty="0">
                <a:solidFill>
                  <a:srgbClr val="000000"/>
                </a:solidFill>
              </a:rPr>
              <a:t> Collections typically store documents that have similar contents</a:t>
            </a:r>
            <a:r>
              <a:rPr lang="en-GB" sz="2000" dirty="0" smtClean="0">
                <a:solidFill>
                  <a:srgbClr val="000000"/>
                </a:solidFill>
              </a:rPr>
              <a:t>.</a:t>
            </a:r>
          </a:p>
          <a:p>
            <a:pPr marL="342900" indent="-342900" algn="just">
              <a:lnSpc>
                <a:spcPct val="150000"/>
              </a:lnSpc>
              <a:buFont typeface="Arial" panose="020B0604020202020204" pitchFamily="34" charset="0"/>
              <a:buChar char="•"/>
            </a:pPr>
            <a:r>
              <a:rPr lang="en-GB" dirty="0"/>
              <a:t>Not all documents in a collection are required to have the same fields, because document databases have a </a:t>
            </a:r>
            <a:r>
              <a:rPr lang="en-GB" b="1" dirty="0"/>
              <a:t>flexible schema.</a:t>
            </a:r>
            <a:endParaRPr lang="en-US" sz="2000" b="1"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Collections</a:t>
            </a:r>
            <a:endParaRPr lang="en-IN" sz="2400" b="1" dirty="0"/>
          </a:p>
        </p:txBody>
      </p:sp>
      <p:pic>
        <p:nvPicPr>
          <p:cNvPr id="7" name="Picture 6"/>
          <p:cNvPicPr>
            <a:picLocks noChangeAspect="1"/>
          </p:cNvPicPr>
          <p:nvPr/>
        </p:nvPicPr>
        <p:blipFill rotWithShape="1">
          <a:blip r:embed="rId2"/>
          <a:srcRect l="23645" t="30209" r="49415" b="14583"/>
          <a:stretch/>
        </p:blipFill>
        <p:spPr>
          <a:xfrm>
            <a:off x="5410199" y="2691192"/>
            <a:ext cx="3505201" cy="4038600"/>
          </a:xfrm>
          <a:prstGeom prst="rect">
            <a:avLst/>
          </a:prstGeom>
        </p:spPr>
      </p:pic>
    </p:spTree>
    <p:extLst>
      <p:ext uri="{BB962C8B-B14F-4D97-AF65-F5344CB8AC3E}">
        <p14:creationId xmlns:p14="http://schemas.microsoft.com/office/powerpoint/2010/main" val="1910112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4708981"/>
          </a:xfrm>
          <a:prstGeom prst="rect">
            <a:avLst/>
          </a:prstGeom>
        </p:spPr>
        <p:txBody>
          <a:bodyPr wrap="square">
            <a:spAutoFit/>
          </a:bodyPr>
          <a:lstStyle/>
          <a:p>
            <a:pPr algn="just">
              <a:lnSpc>
                <a:spcPct val="150000"/>
              </a:lnSpc>
            </a:pPr>
            <a:r>
              <a:rPr lang="en-GB" sz="2000" b="1" dirty="0" smtClean="0">
                <a:solidFill>
                  <a:srgbClr val="FF0000"/>
                </a:solidFill>
              </a:rPr>
              <a:t>Inconsistency  Window:</a:t>
            </a:r>
          </a:p>
          <a:p>
            <a:pPr algn="just">
              <a:lnSpc>
                <a:spcPct val="150000"/>
              </a:lnSpc>
            </a:pPr>
            <a:endParaRPr lang="en-GB" sz="2000" b="1" dirty="0" smtClean="0">
              <a:solidFill>
                <a:srgbClr val="FF0000"/>
              </a:solidFill>
            </a:endParaRPr>
          </a:p>
          <a:p>
            <a:pPr algn="just">
              <a:lnSpc>
                <a:spcPct val="150000"/>
              </a:lnSpc>
            </a:pPr>
            <a:r>
              <a:rPr lang="en-GB" sz="2000" dirty="0" smtClean="0"/>
              <a:t>The Length of time inconsistency is present is called the </a:t>
            </a:r>
            <a:r>
              <a:rPr lang="en-GB" sz="2000" b="1" i="1" dirty="0" smtClean="0"/>
              <a:t>inconsistency window.</a:t>
            </a:r>
          </a:p>
          <a:p>
            <a:pPr algn="just">
              <a:lnSpc>
                <a:spcPct val="150000"/>
              </a:lnSpc>
            </a:pPr>
            <a:endParaRPr lang="en-GB" sz="2000" b="1" i="1" dirty="0"/>
          </a:p>
          <a:p>
            <a:pPr algn="just">
              <a:lnSpc>
                <a:spcPct val="150000"/>
              </a:lnSpc>
            </a:pPr>
            <a:r>
              <a:rPr lang="en-GB" sz="2000" i="1" dirty="0" smtClean="0"/>
              <a:t>“</a:t>
            </a:r>
            <a:r>
              <a:rPr lang="en-GB" sz="2000" i="1" dirty="0" smtClean="0">
                <a:solidFill>
                  <a:srgbClr val="FF0000"/>
                </a:solidFill>
              </a:rPr>
              <a:t>A NoSQL System may have a quite short inconsistency window. Usually </a:t>
            </a:r>
            <a:r>
              <a:rPr lang="en-GB" sz="2000" b="1" i="1" dirty="0" smtClean="0">
                <a:solidFill>
                  <a:srgbClr val="FF0000"/>
                </a:solidFill>
              </a:rPr>
              <a:t>less than a second.”</a:t>
            </a:r>
          </a:p>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1567038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162553"/>
            <a:ext cx="8864221" cy="1938992"/>
          </a:xfrm>
          <a:prstGeom prst="rect">
            <a:avLst/>
          </a:prstGeom>
        </p:spPr>
        <p:txBody>
          <a:bodyPr wrap="square">
            <a:spAutoFit/>
          </a:bodyPr>
          <a:lstStyle/>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4817" t="21875" r="11347" b="17708"/>
          <a:stretch/>
        </p:blipFill>
        <p:spPr>
          <a:xfrm>
            <a:off x="374072" y="1219513"/>
            <a:ext cx="8305801" cy="4419600"/>
          </a:xfrm>
          <a:prstGeom prst="rect">
            <a:avLst/>
          </a:prstGeom>
        </p:spPr>
      </p:pic>
    </p:spTree>
    <p:extLst>
      <p:ext uri="{BB962C8B-B14F-4D97-AF65-F5344CB8AC3E}">
        <p14:creationId xmlns:p14="http://schemas.microsoft.com/office/powerpoint/2010/main" val="133858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162553"/>
            <a:ext cx="8864221" cy="1938992"/>
          </a:xfrm>
          <a:prstGeom prst="rect">
            <a:avLst/>
          </a:prstGeom>
        </p:spPr>
        <p:txBody>
          <a:bodyPr wrap="square">
            <a:spAutoFit/>
          </a:bodyPr>
          <a:lstStyle/>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7" name="Picture 6"/>
          <p:cNvPicPr>
            <a:picLocks noChangeAspect="1"/>
          </p:cNvPicPr>
          <p:nvPr/>
        </p:nvPicPr>
        <p:blipFill rotWithShape="1">
          <a:blip r:embed="rId2"/>
          <a:srcRect l="28331" t="21875" r="10762" b="18750"/>
          <a:stretch/>
        </p:blipFill>
        <p:spPr>
          <a:xfrm>
            <a:off x="761999" y="1257613"/>
            <a:ext cx="7924801" cy="4343400"/>
          </a:xfrm>
          <a:prstGeom prst="rect">
            <a:avLst/>
          </a:prstGeom>
        </p:spPr>
      </p:pic>
    </p:spTree>
    <p:extLst>
      <p:ext uri="{BB962C8B-B14F-4D97-AF65-F5344CB8AC3E}">
        <p14:creationId xmlns:p14="http://schemas.microsoft.com/office/powerpoint/2010/main" val="1894547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2400657"/>
          </a:xfrm>
          <a:prstGeom prst="rect">
            <a:avLst/>
          </a:prstGeom>
        </p:spPr>
        <p:txBody>
          <a:bodyPr wrap="square">
            <a:spAutoFit/>
          </a:bodyPr>
          <a:lstStyle/>
          <a:p>
            <a:pPr algn="just">
              <a:lnSpc>
                <a:spcPct val="150000"/>
              </a:lnSpc>
            </a:pPr>
            <a:r>
              <a:rPr lang="en-GB" sz="2000" dirty="0" smtClean="0"/>
              <a:t>The Updates will propagate fully, and Martin will see the room is fully booked. Therefore this situation is generally referred to as </a:t>
            </a:r>
            <a:r>
              <a:rPr lang="en-GB" sz="2000" b="1" dirty="0" smtClean="0"/>
              <a:t>eventually consistent</a:t>
            </a:r>
            <a:r>
              <a:rPr lang="en-GB" sz="2000" dirty="0" smtClean="0"/>
              <a:t>.</a:t>
            </a: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8330" t="47917" r="10761" b="30208"/>
          <a:stretch/>
        </p:blipFill>
        <p:spPr>
          <a:xfrm>
            <a:off x="482788" y="2573334"/>
            <a:ext cx="8280211" cy="2074865"/>
          </a:xfrm>
          <a:prstGeom prst="rect">
            <a:avLst/>
          </a:prstGeom>
        </p:spPr>
      </p:pic>
    </p:spTree>
    <p:extLst>
      <p:ext uri="{BB962C8B-B14F-4D97-AF65-F5344CB8AC3E}">
        <p14:creationId xmlns:p14="http://schemas.microsoft.com/office/powerpoint/2010/main" val="30255423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170646"/>
          </a:xfrm>
          <a:prstGeom prst="rect">
            <a:avLst/>
          </a:prstGeom>
        </p:spPr>
        <p:txBody>
          <a:bodyPr wrap="square">
            <a:spAutoFit/>
          </a:bodyPr>
          <a:lstStyle/>
          <a:p>
            <a:pPr algn="just">
              <a:lnSpc>
                <a:spcPct val="150000"/>
              </a:lnSpc>
            </a:pPr>
            <a:r>
              <a:rPr lang="en-GB" sz="2000" b="1" dirty="0" smtClean="0">
                <a:solidFill>
                  <a:srgbClr val="FF0000"/>
                </a:solidFill>
              </a:rPr>
              <a:t>Sticky Session :</a:t>
            </a:r>
          </a:p>
          <a:p>
            <a:pPr algn="just">
              <a:lnSpc>
                <a:spcPct val="150000"/>
              </a:lnSpc>
            </a:pPr>
            <a:r>
              <a:rPr lang="en-GB" sz="2000" dirty="0" smtClean="0"/>
              <a:t>There are a couple of techniques to provide session consistency. A common way, and often the easiest way, is to have a </a:t>
            </a:r>
            <a:r>
              <a:rPr lang="en-GB" sz="2000" b="1" dirty="0" smtClean="0"/>
              <a:t>sticky session: </a:t>
            </a:r>
            <a:r>
              <a:rPr lang="en-GB" sz="2000" i="1" dirty="0" smtClean="0"/>
              <a:t>a session that’s tied to one node (this is also called </a:t>
            </a:r>
            <a:r>
              <a:rPr lang="en-GB" sz="2000" b="1" i="1" dirty="0" smtClean="0"/>
              <a:t>session affinity</a:t>
            </a:r>
            <a:r>
              <a:rPr lang="en-GB" sz="2000" i="1" dirty="0" smtClean="0"/>
              <a:t>)</a:t>
            </a:r>
          </a:p>
          <a:p>
            <a:pPr algn="just">
              <a:lnSpc>
                <a:spcPct val="150000"/>
              </a:lnSpc>
            </a:pPr>
            <a:endParaRPr lang="en-GB" sz="2000" i="1" dirty="0" smtClean="0"/>
          </a:p>
          <a:p>
            <a:pPr algn="just">
              <a:lnSpc>
                <a:spcPct val="150000"/>
              </a:lnSpc>
            </a:pPr>
            <a:r>
              <a:rPr lang="en-GB" sz="2000" i="1" dirty="0" smtClean="0"/>
              <a:t>“A Sticky Session allows you to ensure that as long as you keep reading –your –writes consistently on a node you will get it for sessions too. The downside is that sticky sessions reduce the ability of the load balancer to do its job.”</a:t>
            </a:r>
            <a:endParaRPr lang="en-GB" sz="2000" i="1" dirty="0"/>
          </a:p>
          <a:p>
            <a:pPr algn="just">
              <a:lnSpc>
                <a:spcPct val="150000"/>
              </a:lnSpc>
            </a:pPr>
            <a:endParaRPr lang="en-GB" sz="2000" i="1"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8480567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3323987"/>
          </a:xfrm>
          <a:prstGeom prst="rect">
            <a:avLst/>
          </a:prstGeom>
        </p:spPr>
        <p:txBody>
          <a:bodyPr wrap="square">
            <a:spAutoFit/>
          </a:bodyPr>
          <a:lstStyle/>
          <a:p>
            <a:pPr algn="just">
              <a:lnSpc>
                <a:spcPct val="150000"/>
              </a:lnSpc>
            </a:pPr>
            <a:r>
              <a:rPr lang="en-GB" sz="2000" b="1" dirty="0" smtClean="0">
                <a:solidFill>
                  <a:srgbClr val="FF0000"/>
                </a:solidFill>
              </a:rPr>
              <a:t>Version Stamps</a:t>
            </a:r>
            <a:endParaRPr lang="en-GB" sz="2000" b="1" dirty="0" smtClean="0">
              <a:solidFill>
                <a:srgbClr val="FF0000"/>
              </a:solidFill>
            </a:endParaRPr>
          </a:p>
          <a:p>
            <a:pPr algn="just">
              <a:lnSpc>
                <a:spcPct val="150000"/>
              </a:lnSpc>
            </a:pPr>
            <a:r>
              <a:rPr lang="en-GB" sz="2000" dirty="0" smtClean="0"/>
              <a:t>Another approach for session consistency is to use </a:t>
            </a:r>
            <a:r>
              <a:rPr lang="en-GB" sz="2000" b="1" dirty="0" smtClean="0"/>
              <a:t>Version Stamps </a:t>
            </a:r>
            <a:r>
              <a:rPr lang="en-GB" sz="2000" dirty="0" smtClean="0"/>
              <a:t>and ensure every interaction with the data store includes the latest version stamp seen by a session. The Server node must then ensure that it has the updates that include that version stamp before responding to a request.</a:t>
            </a:r>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723948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1015663"/>
          </a:xfrm>
          <a:prstGeom prst="rect">
            <a:avLst/>
          </a:prstGeom>
        </p:spPr>
        <p:txBody>
          <a:bodyPr wrap="square">
            <a:spAutoFit/>
          </a:bodyPr>
          <a:lstStyle/>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5988" t="21875" r="10761" b="27083"/>
          <a:stretch/>
        </p:blipFill>
        <p:spPr>
          <a:xfrm>
            <a:off x="520887" y="1190262"/>
            <a:ext cx="8229601" cy="3733800"/>
          </a:xfrm>
          <a:prstGeom prst="rect">
            <a:avLst/>
          </a:prstGeom>
        </p:spPr>
      </p:pic>
    </p:spTree>
    <p:extLst>
      <p:ext uri="{BB962C8B-B14F-4D97-AF65-F5344CB8AC3E}">
        <p14:creationId xmlns:p14="http://schemas.microsoft.com/office/powerpoint/2010/main" val="2099666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Relaxing Consistency </a:t>
            </a:r>
          </a:p>
        </p:txBody>
      </p:sp>
      <p:sp>
        <p:nvSpPr>
          <p:cNvPr id="8" name="Rectangle 7"/>
          <p:cNvSpPr/>
          <p:nvPr/>
        </p:nvSpPr>
        <p:spPr>
          <a:xfrm>
            <a:off x="203578" y="1066800"/>
            <a:ext cx="8864221" cy="4247317"/>
          </a:xfrm>
          <a:prstGeom prst="rect">
            <a:avLst/>
          </a:prstGeom>
        </p:spPr>
        <p:txBody>
          <a:bodyPr wrap="square">
            <a:spAutoFit/>
          </a:bodyPr>
          <a:lstStyle/>
          <a:p>
            <a:pPr algn="just">
              <a:lnSpc>
                <a:spcPct val="150000"/>
              </a:lnSpc>
            </a:pPr>
            <a:r>
              <a:rPr lang="en-GB" sz="2000" b="1" dirty="0" smtClean="0">
                <a:solidFill>
                  <a:srgbClr val="FF0000"/>
                </a:solidFill>
              </a:rPr>
              <a:t>Trading Off </a:t>
            </a:r>
            <a:r>
              <a:rPr lang="en-GB" sz="2000" dirty="0" smtClean="0"/>
              <a:t>Consistency is a familiar concept even in single-server relational database systems. But, the principal tool to enforce consistency is the transaction.</a:t>
            </a:r>
          </a:p>
          <a:p>
            <a:pPr algn="just">
              <a:lnSpc>
                <a:spcPct val="150000"/>
              </a:lnSpc>
            </a:pPr>
            <a:endParaRPr lang="en-GB" sz="2000" dirty="0"/>
          </a:p>
          <a:p>
            <a:pPr algn="just">
              <a:lnSpc>
                <a:spcPct val="150000"/>
              </a:lnSpc>
            </a:pPr>
            <a:r>
              <a:rPr lang="en-GB" sz="2000" dirty="0" smtClean="0"/>
              <a:t>Transaction systems usually come with the ability to relax isolation levels, allowing queries to read data that hasn’t been committed yet, and in practice we see most applications relax consistency down from the highest isolation level(serialized) in order to get effective performance.</a:t>
            </a:r>
            <a:endParaRPr lang="en-GB" sz="2000" dirty="0"/>
          </a:p>
          <a:p>
            <a:pPr algn="just">
              <a:lnSpc>
                <a:spcPct val="150000"/>
              </a:lnSpc>
            </a:pPr>
            <a:endParaRPr lang="en-US" sz="2000" dirty="0"/>
          </a:p>
        </p:txBody>
      </p:sp>
    </p:spTree>
    <p:extLst>
      <p:ext uri="{BB962C8B-B14F-4D97-AF65-F5344CB8AC3E}">
        <p14:creationId xmlns:p14="http://schemas.microsoft.com/office/powerpoint/2010/main" val="34635033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Relaxing Consistency </a:t>
            </a:r>
          </a:p>
        </p:txBody>
      </p:sp>
      <p:sp>
        <p:nvSpPr>
          <p:cNvPr id="8" name="Rectangle 7"/>
          <p:cNvSpPr/>
          <p:nvPr/>
        </p:nvSpPr>
        <p:spPr>
          <a:xfrm>
            <a:off x="203578" y="1066800"/>
            <a:ext cx="8864221" cy="3785652"/>
          </a:xfrm>
          <a:prstGeom prst="rect">
            <a:avLst/>
          </a:prstGeom>
        </p:spPr>
        <p:txBody>
          <a:bodyPr wrap="square">
            <a:spAutoFit/>
          </a:bodyPr>
          <a:lstStyle/>
          <a:p>
            <a:pPr algn="just">
              <a:lnSpc>
                <a:spcPct val="150000"/>
              </a:lnSpc>
            </a:pPr>
            <a:r>
              <a:rPr lang="en-GB" sz="2000" dirty="0" smtClean="0"/>
              <a:t>Consistency is a </a:t>
            </a:r>
            <a:r>
              <a:rPr lang="en-GB" sz="2000" b="1" dirty="0" smtClean="0"/>
              <a:t>Good Thing </a:t>
            </a:r>
            <a:r>
              <a:rPr lang="en-GB" sz="2000" dirty="0" smtClean="0"/>
              <a:t>– but, sadly sometimes we have to Sacrifice it.</a:t>
            </a:r>
          </a:p>
          <a:p>
            <a:pPr algn="just">
              <a:lnSpc>
                <a:spcPct val="150000"/>
              </a:lnSpc>
            </a:pPr>
            <a:endParaRPr lang="en-GB" sz="2000" dirty="0"/>
          </a:p>
          <a:p>
            <a:pPr algn="just">
              <a:lnSpc>
                <a:spcPct val="150000"/>
              </a:lnSpc>
            </a:pPr>
            <a:r>
              <a:rPr lang="en-GB" sz="2000" dirty="0" smtClean="0"/>
              <a:t>It’s always possible to design a system to avoid inconsistencies, but often impossible to do so without making unbearable sacrifices in other characteristics of the system.</a:t>
            </a:r>
          </a:p>
          <a:p>
            <a:pPr algn="just">
              <a:lnSpc>
                <a:spcPct val="150000"/>
              </a:lnSpc>
            </a:pPr>
            <a:endParaRPr lang="en-GB" sz="2000" dirty="0" smtClean="0"/>
          </a:p>
          <a:p>
            <a:pPr algn="just">
              <a:lnSpc>
                <a:spcPct val="150000"/>
              </a:lnSpc>
            </a:pPr>
            <a:r>
              <a:rPr lang="en-GB" sz="2000" dirty="0" smtClean="0"/>
              <a:t>As a result, we often have to </a:t>
            </a:r>
            <a:r>
              <a:rPr lang="en-GB" sz="2000" b="1" dirty="0" smtClean="0">
                <a:solidFill>
                  <a:srgbClr val="FF0000"/>
                </a:solidFill>
              </a:rPr>
              <a:t>trade off </a:t>
            </a:r>
            <a:r>
              <a:rPr lang="en-GB" sz="2000" dirty="0" smtClean="0"/>
              <a:t>Consistency for something else.</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154909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a:t>
            </a:r>
          </a:p>
        </p:txBody>
      </p:sp>
      <p:sp>
        <p:nvSpPr>
          <p:cNvPr id="8" name="Rectangle 7"/>
          <p:cNvSpPr/>
          <p:nvPr/>
        </p:nvSpPr>
        <p:spPr>
          <a:xfrm>
            <a:off x="203578" y="1066800"/>
            <a:ext cx="8864221" cy="4555093"/>
          </a:xfrm>
          <a:prstGeom prst="rect">
            <a:avLst/>
          </a:prstGeom>
        </p:spPr>
        <p:txBody>
          <a:bodyPr wrap="square">
            <a:spAutoFit/>
          </a:bodyPr>
          <a:lstStyle/>
          <a:p>
            <a:pPr algn="just">
              <a:lnSpc>
                <a:spcPct val="150000"/>
              </a:lnSpc>
            </a:pPr>
            <a:r>
              <a:rPr lang="en-GB" sz="2000" b="1" dirty="0" smtClean="0">
                <a:solidFill>
                  <a:srgbClr val="FF0000"/>
                </a:solidFill>
              </a:rPr>
              <a:t>CAP: </a:t>
            </a:r>
            <a:r>
              <a:rPr lang="en-GB" sz="2000" b="1" dirty="0" smtClean="0"/>
              <a:t>C</a:t>
            </a:r>
            <a:r>
              <a:rPr lang="en-GB" sz="2000" b="1" dirty="0" smtClean="0">
                <a:solidFill>
                  <a:srgbClr val="FF0000"/>
                </a:solidFill>
              </a:rPr>
              <a:t>onsistency, </a:t>
            </a:r>
            <a:r>
              <a:rPr lang="en-GB" sz="2000" b="1" dirty="0" smtClean="0"/>
              <a:t>A</a:t>
            </a:r>
            <a:r>
              <a:rPr lang="en-GB" sz="2000" b="1" dirty="0" smtClean="0">
                <a:solidFill>
                  <a:srgbClr val="FF0000"/>
                </a:solidFill>
              </a:rPr>
              <a:t>vailability, </a:t>
            </a:r>
            <a:r>
              <a:rPr lang="en-GB" sz="2000" b="1" dirty="0" smtClean="0"/>
              <a:t>P</a:t>
            </a:r>
            <a:r>
              <a:rPr lang="en-GB" sz="2000" b="1" dirty="0" smtClean="0">
                <a:solidFill>
                  <a:srgbClr val="FF0000"/>
                </a:solidFill>
              </a:rPr>
              <a:t>artition Tolerance</a:t>
            </a:r>
          </a:p>
          <a:p>
            <a:pPr algn="just">
              <a:lnSpc>
                <a:spcPct val="200000"/>
              </a:lnSpc>
            </a:pPr>
            <a:r>
              <a:rPr lang="en-GB" sz="2000" b="1" dirty="0" smtClean="0">
                <a:solidFill>
                  <a:srgbClr val="FF0000"/>
                </a:solidFill>
              </a:rPr>
              <a:t>Consistency: </a:t>
            </a:r>
            <a:r>
              <a:rPr lang="en-GB" sz="2000" dirty="0" smtClean="0"/>
              <a:t>All the nodes see the same data item at the same time</a:t>
            </a:r>
            <a:r>
              <a:rPr lang="en-GB" sz="2000" b="1" dirty="0" smtClean="0">
                <a:solidFill>
                  <a:srgbClr val="FF0000"/>
                </a:solidFill>
              </a:rPr>
              <a:t>.</a:t>
            </a:r>
          </a:p>
          <a:p>
            <a:pPr algn="just">
              <a:lnSpc>
                <a:spcPct val="200000"/>
              </a:lnSpc>
            </a:pPr>
            <a:r>
              <a:rPr lang="en-GB" sz="2000" b="1" dirty="0" smtClean="0">
                <a:solidFill>
                  <a:srgbClr val="FF0000"/>
                </a:solidFill>
              </a:rPr>
              <a:t>Availability: </a:t>
            </a:r>
            <a:r>
              <a:rPr lang="en-GB" sz="2000" dirty="0" smtClean="0"/>
              <a:t>Every Request Received By a database node(not fail) should result in the correct response.</a:t>
            </a:r>
          </a:p>
          <a:p>
            <a:pPr algn="just">
              <a:lnSpc>
                <a:spcPct val="200000"/>
              </a:lnSpc>
            </a:pPr>
            <a:r>
              <a:rPr lang="en-GB" sz="2000" b="1" dirty="0" smtClean="0">
                <a:solidFill>
                  <a:srgbClr val="FF0000"/>
                </a:solidFill>
              </a:rPr>
              <a:t>Partition Tolerance: </a:t>
            </a:r>
            <a:r>
              <a:rPr lang="en-GB" sz="2000" dirty="0" smtClean="0"/>
              <a:t>The System Continues to operate despite arbitrary partitioning due to network failures.</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1142016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579" y="1190262"/>
            <a:ext cx="8711821" cy="5139869"/>
          </a:xfrm>
          <a:prstGeom prst="rect">
            <a:avLst/>
          </a:prstGeom>
        </p:spPr>
        <p:txBody>
          <a:bodyPr wrap="square">
            <a:spAutoFit/>
          </a:bodyPr>
          <a:lstStyle/>
          <a:p>
            <a:pPr marL="342900" indent="-342900" algn="just">
              <a:buFont typeface="Arial" panose="020B0604020202020204" pitchFamily="34" charset="0"/>
              <a:buChar char="•"/>
            </a:pPr>
            <a:r>
              <a:rPr lang="en-GB" sz="2000" dirty="0">
                <a:solidFill>
                  <a:srgbClr val="000000"/>
                </a:solidFill>
              </a:rPr>
              <a:t>MongoDB has some naming conventions. One of them is that database </a:t>
            </a:r>
            <a:r>
              <a:rPr lang="en-GB" sz="2000" dirty="0" smtClean="0">
                <a:solidFill>
                  <a:srgbClr val="000000"/>
                </a:solidFill>
              </a:rPr>
              <a:t>names </a:t>
            </a:r>
            <a:r>
              <a:rPr lang="en-GB" sz="2000" dirty="0">
                <a:solidFill>
                  <a:srgbClr val="000000"/>
                </a:solidFill>
              </a:rPr>
              <a:t>are </a:t>
            </a:r>
            <a:r>
              <a:rPr lang="en-GB" sz="2000" b="1" dirty="0">
                <a:solidFill>
                  <a:srgbClr val="000000"/>
                </a:solidFill>
              </a:rPr>
              <a:t>case </a:t>
            </a:r>
            <a:r>
              <a:rPr lang="en-GB" sz="2000" b="1" dirty="0" smtClean="0">
                <a:solidFill>
                  <a:srgbClr val="000000"/>
                </a:solidFill>
              </a:rPr>
              <a:t>insensitive.</a:t>
            </a:r>
          </a:p>
          <a:p>
            <a:pPr marL="342900" indent="-342900" algn="just">
              <a:buFont typeface="Arial" panose="020B0604020202020204" pitchFamily="34" charset="0"/>
              <a:buChar char="•"/>
            </a:pPr>
            <a:endParaRPr lang="en-GB" sz="2000" b="1" dirty="0" smtClean="0">
              <a:solidFill>
                <a:srgbClr val="000000"/>
              </a:solidFill>
            </a:endParaRPr>
          </a:p>
          <a:p>
            <a:pPr marL="342900" indent="-342900" algn="just">
              <a:buFont typeface="Arial" panose="020B0604020202020204" pitchFamily="34" charset="0"/>
              <a:buChar char="•"/>
            </a:pPr>
            <a:r>
              <a:rPr lang="en-GB" sz="2000" b="1" dirty="0" smtClean="0">
                <a:solidFill>
                  <a:srgbClr val="000000"/>
                </a:solidFill>
              </a:rPr>
              <a:t>Example :</a:t>
            </a:r>
          </a:p>
          <a:p>
            <a:pPr marL="342900" indent="-342900" algn="just">
              <a:buFont typeface="Arial" panose="020B0604020202020204" pitchFamily="34" charset="0"/>
              <a:buChar char="•"/>
            </a:pPr>
            <a:endParaRPr lang="en-GB" sz="2000" b="1" dirty="0" smtClean="0">
              <a:solidFill>
                <a:srgbClr val="000000"/>
              </a:solidFill>
            </a:endParaRPr>
          </a:p>
          <a:p>
            <a:pPr marL="342900" indent="-342900" algn="just">
              <a:buFont typeface="Arial" panose="020B0604020202020204" pitchFamily="34" charset="0"/>
              <a:buChar char="•"/>
            </a:pPr>
            <a:r>
              <a:rPr lang="en-GB" sz="2000" u="sng" dirty="0" smtClean="0">
                <a:solidFill>
                  <a:srgbClr val="000000"/>
                </a:solidFill>
              </a:rPr>
              <a:t>Database</a:t>
            </a:r>
            <a:r>
              <a:rPr lang="en-GB" sz="2000" dirty="0" smtClean="0">
                <a:solidFill>
                  <a:srgbClr val="000000"/>
                </a:solidFill>
              </a:rPr>
              <a:t> </a:t>
            </a:r>
          </a:p>
          <a:p>
            <a:pPr marL="342900" indent="-342900" algn="just">
              <a:buFont typeface="Arial" panose="020B0604020202020204" pitchFamily="34" charset="0"/>
              <a:buChar char="•"/>
            </a:pPr>
            <a:r>
              <a:rPr lang="en-GB" sz="2000" b="1" dirty="0" smtClean="0">
                <a:solidFill>
                  <a:srgbClr val="FF0000"/>
                </a:solidFill>
              </a:rPr>
              <a:t>camelCase:</a:t>
            </a:r>
            <a:r>
              <a:rPr lang="en-GB" sz="2000" dirty="0" smtClean="0">
                <a:solidFill>
                  <a:srgbClr val="000000"/>
                </a:solidFill>
              </a:rPr>
              <a:t> append </a:t>
            </a:r>
            <a:r>
              <a:rPr lang="en-GB" sz="2000" dirty="0">
                <a:solidFill>
                  <a:srgbClr val="000000"/>
                </a:solidFill>
              </a:rPr>
              <a:t>DB to the end of </a:t>
            </a:r>
            <a:r>
              <a:rPr lang="en-GB" sz="2000" dirty="0" smtClean="0">
                <a:solidFill>
                  <a:srgbClr val="000000"/>
                </a:solidFill>
              </a:rPr>
              <a:t>the name (</a:t>
            </a:r>
            <a:r>
              <a:rPr lang="en-GB" sz="2000" dirty="0">
                <a:solidFill>
                  <a:srgbClr val="000000"/>
                </a:solidFill>
              </a:rPr>
              <a:t>e.g. </a:t>
            </a:r>
            <a:r>
              <a:rPr lang="en-GB" sz="2000" dirty="0" err="1">
                <a:solidFill>
                  <a:srgbClr val="000000"/>
                </a:solidFill>
              </a:rPr>
              <a:t>myDB</a:t>
            </a:r>
            <a:r>
              <a:rPr lang="en-GB" sz="2000" dirty="0">
                <a:solidFill>
                  <a:srgbClr val="000000"/>
                </a:solidFill>
              </a:rPr>
              <a:t>, </a:t>
            </a:r>
            <a:r>
              <a:rPr lang="en-GB" sz="2000" dirty="0" err="1">
                <a:solidFill>
                  <a:srgbClr val="000000"/>
                </a:solidFill>
              </a:rPr>
              <a:t>myNewDB</a:t>
            </a:r>
            <a:r>
              <a:rPr lang="en-GB" sz="2000" dirty="0" smtClean="0">
                <a:solidFill>
                  <a:srgbClr val="000000"/>
                </a:solidFill>
              </a:rPr>
              <a:t>)</a:t>
            </a:r>
          </a:p>
          <a:p>
            <a:pPr marL="342900" indent="-342900" algn="just">
              <a:buFont typeface="Arial" panose="020B0604020202020204" pitchFamily="34" charset="0"/>
              <a:buChar char="•"/>
            </a:pPr>
            <a:endParaRPr lang="en-GB" sz="2000" dirty="0" smtClean="0">
              <a:solidFill>
                <a:srgbClr val="000000"/>
              </a:solidFill>
            </a:endParaRPr>
          </a:p>
          <a:p>
            <a:pPr marL="342900" indent="-342900" algn="just">
              <a:buFont typeface="Arial" panose="020B0604020202020204" pitchFamily="34" charset="0"/>
              <a:buChar char="•"/>
            </a:pPr>
            <a:r>
              <a:rPr lang="en-IN" u="sng" dirty="0"/>
              <a:t>Collections &amp; document fields</a:t>
            </a:r>
            <a:endParaRPr lang="en-GB" sz="2000" u="sng" dirty="0" smtClean="0">
              <a:solidFill>
                <a:srgbClr val="000000"/>
              </a:solidFill>
            </a:endParaRPr>
          </a:p>
          <a:p>
            <a:pPr marL="342900" indent="-342900" algn="just">
              <a:buFont typeface="Arial" panose="020B0604020202020204" pitchFamily="34" charset="0"/>
              <a:buChar char="•"/>
            </a:pPr>
            <a:r>
              <a:rPr lang="en-GB" sz="2000" b="1" dirty="0">
                <a:solidFill>
                  <a:srgbClr val="FF0000"/>
                </a:solidFill>
              </a:rPr>
              <a:t>Lowercase names </a:t>
            </a:r>
            <a:r>
              <a:rPr lang="en-GB" sz="2000" dirty="0">
                <a:solidFill>
                  <a:srgbClr val="000000"/>
                </a:solidFill>
              </a:rPr>
              <a:t>(collection names in MongoDB are case-sensitive)</a:t>
            </a:r>
          </a:p>
          <a:p>
            <a:pPr marL="342900" indent="-342900" algn="just">
              <a:buFont typeface="Arial" panose="020B0604020202020204" pitchFamily="34" charset="0"/>
              <a:buChar char="•"/>
            </a:pPr>
            <a:r>
              <a:rPr lang="en-GB" sz="2000" b="1" dirty="0">
                <a:solidFill>
                  <a:srgbClr val="FF0000"/>
                </a:solidFill>
              </a:rPr>
              <a:t>Plural collections </a:t>
            </a:r>
            <a:r>
              <a:rPr lang="en-GB" sz="2000" dirty="0">
                <a:solidFill>
                  <a:srgbClr val="000000"/>
                </a:solidFill>
              </a:rPr>
              <a:t>(e.g. users rather than user)</a:t>
            </a:r>
          </a:p>
          <a:p>
            <a:pPr marL="342900" indent="-342900" algn="just">
              <a:buFont typeface="Arial" panose="020B0604020202020204" pitchFamily="34" charset="0"/>
              <a:buChar char="•"/>
            </a:pPr>
            <a:r>
              <a:rPr lang="en-GB" sz="2000" dirty="0">
                <a:solidFill>
                  <a:srgbClr val="000000"/>
                </a:solidFill>
              </a:rPr>
              <a:t>No word separators when possible – although I use CamelCase when not possible with perhaps only two separate words max; e.g. </a:t>
            </a:r>
            <a:r>
              <a:rPr lang="en-GB" sz="2000" dirty="0" err="1">
                <a:solidFill>
                  <a:srgbClr val="000000"/>
                </a:solidFill>
              </a:rPr>
              <a:t>firstName</a:t>
            </a:r>
            <a:r>
              <a:rPr lang="en-GB" sz="2000" dirty="0">
                <a:solidFill>
                  <a:srgbClr val="000000"/>
                </a:solidFill>
              </a:rPr>
              <a:t>, </a:t>
            </a:r>
            <a:r>
              <a:rPr lang="en-GB" sz="2000" dirty="0" err="1">
                <a:solidFill>
                  <a:srgbClr val="000000"/>
                </a:solidFill>
              </a:rPr>
              <a:t>lastName</a:t>
            </a:r>
            <a:r>
              <a:rPr lang="en-GB" sz="2000" dirty="0">
                <a:solidFill>
                  <a:srgbClr val="000000"/>
                </a:solidFill>
              </a:rPr>
              <a:t>.</a:t>
            </a:r>
          </a:p>
          <a:p>
            <a:pPr marL="342900" indent="-342900" algn="just">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b="1"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Naming</a:t>
            </a:r>
            <a:endParaRPr lang="en-IN" sz="2400" b="1" dirty="0"/>
          </a:p>
        </p:txBody>
      </p:sp>
    </p:spTree>
    <p:extLst>
      <p:ext uri="{BB962C8B-B14F-4D97-AF65-F5344CB8AC3E}">
        <p14:creationId xmlns:p14="http://schemas.microsoft.com/office/powerpoint/2010/main" val="12986287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31845" t="31250" r="20718" b="25000"/>
          <a:stretch/>
        </p:blipFill>
        <p:spPr>
          <a:xfrm>
            <a:off x="330958" y="1190262"/>
            <a:ext cx="7843937" cy="4067226"/>
          </a:xfrm>
          <a:prstGeom prst="rect">
            <a:avLst/>
          </a:prstGeom>
        </p:spPr>
      </p:pic>
    </p:spTree>
    <p:extLst>
      <p:ext uri="{BB962C8B-B14F-4D97-AF65-F5344CB8AC3E}">
        <p14:creationId xmlns:p14="http://schemas.microsoft.com/office/powerpoint/2010/main" val="1969940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6" name="Picture 5"/>
          <p:cNvPicPr>
            <a:picLocks noChangeAspect="1"/>
          </p:cNvPicPr>
          <p:nvPr/>
        </p:nvPicPr>
        <p:blipFill rotWithShape="1">
          <a:blip r:embed="rId2"/>
          <a:srcRect l="25402" t="31250" r="17790" b="21875"/>
          <a:stretch/>
        </p:blipFill>
        <p:spPr>
          <a:xfrm>
            <a:off x="876299" y="1447800"/>
            <a:ext cx="7391401" cy="3429000"/>
          </a:xfrm>
          <a:prstGeom prst="rect">
            <a:avLst/>
          </a:prstGeom>
        </p:spPr>
      </p:pic>
    </p:spTree>
    <p:extLst>
      <p:ext uri="{BB962C8B-B14F-4D97-AF65-F5344CB8AC3E}">
        <p14:creationId xmlns:p14="http://schemas.microsoft.com/office/powerpoint/2010/main" val="4041414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27746" t="31249" r="20717" b="22918"/>
          <a:stretch/>
        </p:blipFill>
        <p:spPr>
          <a:xfrm>
            <a:off x="1219199" y="1563731"/>
            <a:ext cx="6705601" cy="3352800"/>
          </a:xfrm>
          <a:prstGeom prst="rect">
            <a:avLst/>
          </a:prstGeom>
        </p:spPr>
      </p:pic>
    </p:spTree>
    <p:extLst>
      <p:ext uri="{BB962C8B-B14F-4D97-AF65-F5344CB8AC3E}">
        <p14:creationId xmlns:p14="http://schemas.microsoft.com/office/powerpoint/2010/main" val="273413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6" name="Picture 5"/>
          <p:cNvPicPr>
            <a:picLocks noChangeAspect="1"/>
          </p:cNvPicPr>
          <p:nvPr/>
        </p:nvPicPr>
        <p:blipFill rotWithShape="1">
          <a:blip r:embed="rId2"/>
          <a:srcRect l="27159" t="32292" r="16618" b="22916"/>
          <a:stretch/>
        </p:blipFill>
        <p:spPr>
          <a:xfrm>
            <a:off x="787588" y="1536022"/>
            <a:ext cx="7315201" cy="3276600"/>
          </a:xfrm>
          <a:prstGeom prst="rect">
            <a:avLst/>
          </a:prstGeom>
        </p:spPr>
      </p:pic>
    </p:spTree>
    <p:extLst>
      <p:ext uri="{BB962C8B-B14F-4D97-AF65-F5344CB8AC3E}">
        <p14:creationId xmlns:p14="http://schemas.microsoft.com/office/powerpoint/2010/main" val="7802892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27746" t="18750" r="24817" b="13542"/>
          <a:stretch/>
        </p:blipFill>
        <p:spPr>
          <a:xfrm>
            <a:off x="1549587" y="1066800"/>
            <a:ext cx="6172201" cy="4953000"/>
          </a:xfrm>
          <a:prstGeom prst="rect">
            <a:avLst/>
          </a:prstGeom>
        </p:spPr>
      </p:pic>
    </p:spTree>
    <p:extLst>
      <p:ext uri="{BB962C8B-B14F-4D97-AF65-F5344CB8AC3E}">
        <p14:creationId xmlns:p14="http://schemas.microsoft.com/office/powerpoint/2010/main" val="1634961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5170646"/>
          </a:xfrm>
          <a:prstGeom prst="rect">
            <a:avLst/>
          </a:prstGeom>
        </p:spPr>
        <p:txBody>
          <a:bodyPr wrap="square">
            <a:spAutoFit/>
          </a:bodyPr>
          <a:lstStyle/>
          <a:p>
            <a:pPr algn="just">
              <a:lnSpc>
                <a:spcPct val="150000"/>
              </a:lnSpc>
            </a:pPr>
            <a:r>
              <a:rPr lang="en-GB" sz="2000" dirty="0" smtClean="0"/>
              <a:t>The </a:t>
            </a:r>
            <a:r>
              <a:rPr lang="en-GB" sz="2000" b="1" i="1" dirty="0" smtClean="0"/>
              <a:t>CAP theorem is a tool </a:t>
            </a:r>
            <a:r>
              <a:rPr lang="en-GB" sz="2000" dirty="0" smtClean="0"/>
              <a:t>used to make system designers aware of the trade-offs while designing networked shared–data systems.</a:t>
            </a:r>
          </a:p>
          <a:p>
            <a:pPr algn="just">
              <a:lnSpc>
                <a:spcPct val="150000"/>
              </a:lnSpc>
            </a:pPr>
            <a:r>
              <a:rPr lang="en-GB" sz="2000" b="1" dirty="0" smtClean="0"/>
              <a:t>Consistency: </a:t>
            </a:r>
            <a:r>
              <a:rPr lang="en-GB" sz="2000" dirty="0" smtClean="0"/>
              <a:t>a guarantee that every node in a distributed cluster returns the same, most recent, and successful write. (</a:t>
            </a:r>
            <a:r>
              <a:rPr lang="en-GB" sz="2000" b="1" i="1" dirty="0" smtClean="0">
                <a:solidFill>
                  <a:srgbClr val="FF0000"/>
                </a:solidFill>
              </a:rPr>
              <a:t>Every Client has the same view of data</a:t>
            </a:r>
            <a:r>
              <a:rPr lang="en-GB" sz="2000" dirty="0" smtClean="0"/>
              <a:t>)</a:t>
            </a:r>
            <a:endParaRPr lang="en-GB" sz="2000" dirty="0"/>
          </a:p>
          <a:p>
            <a:pPr algn="just">
              <a:lnSpc>
                <a:spcPct val="150000"/>
              </a:lnSpc>
            </a:pPr>
            <a:r>
              <a:rPr lang="en-GB" sz="2000" b="1" dirty="0" smtClean="0"/>
              <a:t>Availability: </a:t>
            </a:r>
            <a:r>
              <a:rPr lang="en-GB" sz="2000" dirty="0" smtClean="0"/>
              <a:t>Every non-failing node returns a response for all read and writes requests in a </a:t>
            </a:r>
            <a:r>
              <a:rPr lang="en-GB" sz="2000" b="1" i="1" dirty="0" smtClean="0">
                <a:solidFill>
                  <a:srgbClr val="FF0000"/>
                </a:solidFill>
              </a:rPr>
              <a:t>responsible amount of time.</a:t>
            </a:r>
          </a:p>
          <a:p>
            <a:pPr algn="just">
              <a:lnSpc>
                <a:spcPct val="150000"/>
              </a:lnSpc>
            </a:pPr>
            <a:r>
              <a:rPr lang="en-GB" sz="2000" b="1" dirty="0" smtClean="0"/>
              <a:t>Partition Tolerant</a:t>
            </a:r>
            <a:r>
              <a:rPr lang="en-GB" sz="2000" dirty="0" smtClean="0"/>
              <a:t>: The System continues to function and upholds its consistency guarantees in spite of </a:t>
            </a:r>
            <a:r>
              <a:rPr lang="en-GB" sz="2000" b="1" i="1" dirty="0" smtClean="0">
                <a:solidFill>
                  <a:srgbClr val="FF0000"/>
                </a:solidFill>
              </a:rPr>
              <a:t>network partitions.</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42507122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4708981"/>
          </a:xfrm>
          <a:prstGeom prst="rect">
            <a:avLst/>
          </a:prstGeom>
        </p:spPr>
        <p:txBody>
          <a:bodyPr wrap="square">
            <a:spAutoFit/>
          </a:bodyPr>
          <a:lstStyle/>
          <a:p>
            <a:pPr algn="just">
              <a:lnSpc>
                <a:spcPct val="150000"/>
              </a:lnSpc>
            </a:pPr>
            <a:r>
              <a:rPr lang="en-GB" sz="2000" dirty="0" smtClean="0"/>
              <a:t>The </a:t>
            </a:r>
            <a:r>
              <a:rPr lang="en-GB" sz="2000" b="1" dirty="0" smtClean="0">
                <a:solidFill>
                  <a:srgbClr val="FF0000"/>
                </a:solidFill>
              </a:rPr>
              <a:t>c</a:t>
            </a:r>
            <a:r>
              <a:rPr lang="en-GB" sz="2000" dirty="0" smtClean="0"/>
              <a:t> and </a:t>
            </a:r>
            <a:r>
              <a:rPr lang="en-GB" sz="2000" b="1" dirty="0" smtClean="0">
                <a:solidFill>
                  <a:srgbClr val="FF0000"/>
                </a:solidFill>
              </a:rPr>
              <a:t>a</a:t>
            </a:r>
            <a:r>
              <a:rPr lang="en-GB" sz="2000" dirty="0" smtClean="0"/>
              <a:t> in acid represent different concepts than the </a:t>
            </a:r>
            <a:r>
              <a:rPr lang="en-GB" sz="2000" b="1" dirty="0" smtClean="0">
                <a:solidFill>
                  <a:srgbClr val="FF0000"/>
                </a:solidFill>
              </a:rPr>
              <a:t>c </a:t>
            </a:r>
            <a:r>
              <a:rPr lang="en-GB" sz="2000" dirty="0" smtClean="0"/>
              <a:t>and </a:t>
            </a:r>
            <a:r>
              <a:rPr lang="en-GB" sz="2000" b="1" dirty="0" smtClean="0">
                <a:solidFill>
                  <a:srgbClr val="FF0000"/>
                </a:solidFill>
              </a:rPr>
              <a:t>a</a:t>
            </a:r>
            <a:r>
              <a:rPr lang="en-GB" sz="2000" dirty="0" smtClean="0"/>
              <a:t> in the cap theorem.</a:t>
            </a:r>
          </a:p>
          <a:p>
            <a:pPr algn="just">
              <a:lnSpc>
                <a:spcPct val="150000"/>
              </a:lnSpc>
            </a:pPr>
            <a:r>
              <a:rPr lang="en-GB" sz="2000" b="1" dirty="0" smtClean="0">
                <a:solidFill>
                  <a:srgbClr val="FF0000"/>
                </a:solidFill>
              </a:rPr>
              <a:t>CP (consistent and partition tolerance) </a:t>
            </a:r>
            <a:r>
              <a:rPr lang="en-GB" sz="2000" dirty="0" smtClean="0"/>
              <a:t>:  CP is referring to a category of systems where availability is sacrificed only in the case of the network.</a:t>
            </a:r>
          </a:p>
          <a:p>
            <a:pPr algn="just">
              <a:lnSpc>
                <a:spcPct val="150000"/>
              </a:lnSpc>
            </a:pPr>
            <a:r>
              <a:rPr lang="en-GB" sz="2000" b="1" dirty="0" smtClean="0">
                <a:solidFill>
                  <a:srgbClr val="FF0000"/>
                </a:solidFill>
              </a:rPr>
              <a:t>CA (consistent and available): </a:t>
            </a:r>
            <a:r>
              <a:rPr lang="en-GB" sz="2000" dirty="0" smtClean="0"/>
              <a:t>Single node DB servers categorized as ca systems. single node DB servers do not need to deal with partition tolerance.</a:t>
            </a:r>
          </a:p>
          <a:p>
            <a:pPr algn="just">
              <a:lnSpc>
                <a:spcPct val="150000"/>
              </a:lnSpc>
            </a:pPr>
            <a:r>
              <a:rPr lang="en-GB" sz="2000" b="1" dirty="0" smtClean="0">
                <a:solidFill>
                  <a:srgbClr val="FF0000"/>
                </a:solidFill>
              </a:rPr>
              <a:t>AP (available and partition tolerant)</a:t>
            </a:r>
            <a:r>
              <a:rPr lang="en-GB" sz="2000" dirty="0" smtClean="0"/>
              <a:t> : These are the systems that are available and partition tolerant but cannot guarantee consistency.</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5521690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1938992"/>
          </a:xfrm>
          <a:prstGeom prst="rect">
            <a:avLst/>
          </a:prstGeom>
        </p:spPr>
        <p:txBody>
          <a:bodyPr wrap="square">
            <a:spAutoFit/>
          </a:bodyPr>
          <a:lstStyle/>
          <a:p>
            <a:pPr algn="just">
              <a:lnSpc>
                <a:spcPct val="150000"/>
              </a:lnSpc>
            </a:pPr>
            <a:r>
              <a:rPr lang="en-GB" sz="2000" dirty="0" smtClean="0"/>
              <a:t>The correct way to think about </a:t>
            </a:r>
            <a:r>
              <a:rPr lang="en-GB" sz="2000" b="1" i="1" dirty="0" smtClean="0"/>
              <a:t>the cap </a:t>
            </a:r>
            <a:r>
              <a:rPr lang="en-GB" sz="2000" dirty="0" smtClean="0"/>
              <a:t>is that in case of a network partition ( a rare occurrence) one needs to choose between </a:t>
            </a:r>
            <a:r>
              <a:rPr lang="en-GB" sz="2000" b="1" i="1" dirty="0" smtClean="0"/>
              <a:t>availability and consistency.</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752201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Summary</a:t>
            </a:r>
            <a:endParaRPr lang="en-US" sz="2400" b="1" dirty="0" smtClean="0">
              <a:solidFill>
                <a:srgbClr val="121214"/>
              </a:solidFill>
            </a:endParaRPr>
          </a:p>
        </p:txBody>
      </p:sp>
      <p:sp>
        <p:nvSpPr>
          <p:cNvPr id="8" name="Rectangle 7"/>
          <p:cNvSpPr/>
          <p:nvPr/>
        </p:nvSpPr>
        <p:spPr>
          <a:xfrm>
            <a:off x="203578" y="1005596"/>
            <a:ext cx="8864221" cy="60939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RDBMS:</a:t>
            </a:r>
            <a:r>
              <a:rPr lang="en-GB" sz="2000" dirty="0" smtClean="0"/>
              <a:t> To Exhibit Strong Consistency By Avoiding all the various Inconsistencies.</a:t>
            </a:r>
          </a:p>
          <a:p>
            <a:pPr marL="342900" indent="-342900" algn="just">
              <a:lnSpc>
                <a:spcPct val="150000"/>
              </a:lnSpc>
              <a:buFont typeface="Arial" panose="020B0604020202020204" pitchFamily="34" charset="0"/>
              <a:buChar char="•"/>
            </a:pPr>
            <a:r>
              <a:rPr lang="en-GB" sz="2000" dirty="0"/>
              <a:t> </a:t>
            </a:r>
            <a:r>
              <a:rPr lang="en-GB" sz="2000" b="1" dirty="0" smtClean="0">
                <a:solidFill>
                  <a:srgbClr val="FF0000"/>
                </a:solidFill>
              </a:rPr>
              <a:t>NoSQL </a:t>
            </a:r>
            <a:r>
              <a:rPr lang="en-GB" sz="2000" dirty="0" smtClean="0"/>
              <a:t>: CAP Theorem &amp; Eventual Consistency.</a:t>
            </a:r>
          </a:p>
          <a:p>
            <a:pPr marL="342900" indent="-342900" algn="just">
              <a:lnSpc>
                <a:spcPct val="150000"/>
              </a:lnSpc>
              <a:buFont typeface="Arial" panose="020B0604020202020204" pitchFamily="34" charset="0"/>
              <a:buChar char="•"/>
            </a:pPr>
            <a:r>
              <a:rPr lang="en-GB" sz="2000" b="1" dirty="0" smtClean="0">
                <a:solidFill>
                  <a:srgbClr val="FF0000"/>
                </a:solidFill>
              </a:rPr>
              <a:t>Pessimistic Approach</a:t>
            </a:r>
            <a:r>
              <a:rPr lang="en-GB" sz="2000" dirty="0" smtClean="0"/>
              <a:t>: Lock the data records to prevent conflicts.</a:t>
            </a:r>
          </a:p>
          <a:p>
            <a:pPr marL="342900" indent="-342900" algn="just">
              <a:lnSpc>
                <a:spcPct val="150000"/>
              </a:lnSpc>
              <a:buFont typeface="Arial" panose="020B0604020202020204" pitchFamily="34" charset="0"/>
              <a:buChar char="•"/>
            </a:pPr>
            <a:r>
              <a:rPr lang="en-GB" sz="2000" b="1" dirty="0" smtClean="0">
                <a:solidFill>
                  <a:srgbClr val="FF0000"/>
                </a:solidFill>
              </a:rPr>
              <a:t>Optimistic Approach</a:t>
            </a:r>
            <a:r>
              <a:rPr lang="en-GB" sz="2000" dirty="0" smtClean="0"/>
              <a:t>: Detects Conflicts and Fix them.</a:t>
            </a:r>
          </a:p>
          <a:p>
            <a:pPr marL="342900" indent="-342900" algn="just">
              <a:lnSpc>
                <a:spcPct val="150000"/>
              </a:lnSpc>
              <a:buFont typeface="Arial" panose="020B0604020202020204" pitchFamily="34" charset="0"/>
              <a:buChar char="•"/>
            </a:pPr>
            <a:r>
              <a:rPr lang="en-GB" sz="2000" dirty="0" smtClean="0"/>
              <a:t>To Get good consistency, you need to involve many nodes in data operations, but this increases latency. So, you often have to trade off consistency vs latency.</a:t>
            </a:r>
          </a:p>
          <a:p>
            <a:pPr marL="342900" indent="-342900" algn="just">
              <a:lnSpc>
                <a:spcPct val="150000"/>
              </a:lnSpc>
              <a:buFont typeface="Arial" panose="020B0604020202020204" pitchFamily="34" charset="0"/>
              <a:buChar char="•"/>
            </a:pPr>
            <a:r>
              <a:rPr lang="en-GB" sz="2000" dirty="0" smtClean="0"/>
              <a:t>The CAP Theorem states that if you get a network partition, you have to trade off the availability of data vs consistency.</a:t>
            </a:r>
          </a:p>
          <a:p>
            <a:pPr algn="just">
              <a:lnSpc>
                <a:spcPct val="150000"/>
              </a:lnSpc>
            </a:pPr>
            <a:endParaRPr lang="en-GB" sz="2000" dirty="0" smtClean="0"/>
          </a:p>
          <a:p>
            <a:pPr algn="just">
              <a:lnSpc>
                <a:spcPct val="150000"/>
              </a:lnSpc>
            </a:pPr>
            <a:r>
              <a:rPr lang="en-GB" sz="2000" dirty="0" smtClean="0"/>
              <a:t>  </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7287701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Summary (Cont’d…)</a:t>
            </a:r>
            <a:endParaRPr lang="en-US" sz="2400" b="1" dirty="0" smtClean="0">
              <a:solidFill>
                <a:srgbClr val="121214"/>
              </a:solidFill>
            </a:endParaRPr>
          </a:p>
        </p:txBody>
      </p:sp>
      <p:sp>
        <p:nvSpPr>
          <p:cNvPr id="8" name="Rectangle 7"/>
          <p:cNvSpPr/>
          <p:nvPr/>
        </p:nvSpPr>
        <p:spPr>
          <a:xfrm>
            <a:off x="203578" y="1005596"/>
            <a:ext cx="8864221" cy="332398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smtClean="0"/>
              <a:t>Durability can also be a trade-off against latency, particularly if you want to survive failures with replicated data. You do not need to contact all replicants to preserve strong consistency with replication; you just need a large enough quorum.</a:t>
            </a:r>
            <a:endParaRPr lang="en-GB" sz="2000" dirty="0" smtClean="0"/>
          </a:p>
          <a:p>
            <a:pPr algn="just">
              <a:lnSpc>
                <a:spcPct val="150000"/>
              </a:lnSpc>
            </a:pPr>
            <a:endParaRPr lang="en-GB" sz="2000" dirty="0" smtClean="0"/>
          </a:p>
          <a:p>
            <a:pPr algn="just">
              <a:lnSpc>
                <a:spcPct val="150000"/>
              </a:lnSpc>
            </a:pPr>
            <a:r>
              <a:rPr lang="en-GB" sz="2000" dirty="0" smtClean="0"/>
              <a:t>  </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2138915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55564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FF0000"/>
                </a:solidFill>
              </a:rPr>
              <a:t>Document model:</a:t>
            </a:r>
            <a:r>
              <a:rPr lang="en-GB" sz="2000" dirty="0">
                <a:solidFill>
                  <a:srgbClr val="000000"/>
                </a:solidFill>
              </a:rPr>
              <a:t> Data is </a:t>
            </a:r>
            <a:r>
              <a:rPr lang="en-GB" sz="2000" b="1" dirty="0">
                <a:solidFill>
                  <a:srgbClr val="000000"/>
                </a:solidFill>
              </a:rPr>
              <a:t>stored in documents </a:t>
            </a:r>
            <a:r>
              <a:rPr lang="en-GB" sz="2000" dirty="0">
                <a:solidFill>
                  <a:srgbClr val="000000"/>
                </a:solidFill>
              </a:rPr>
              <a:t>(unlike other databases that store data in structures like tables or graphs). Documents map to objects in </a:t>
            </a:r>
            <a:r>
              <a:rPr lang="en-GB" sz="2000" dirty="0" smtClean="0">
                <a:solidFill>
                  <a:srgbClr val="000000"/>
                </a:solidFill>
              </a:rPr>
              <a:t>the most </a:t>
            </a:r>
            <a:r>
              <a:rPr lang="en-GB" sz="2000" dirty="0">
                <a:solidFill>
                  <a:srgbClr val="000000"/>
                </a:solidFill>
              </a:rPr>
              <a:t>popular programming languages, which allows developers to rapidly develop their applications</a:t>
            </a:r>
            <a:r>
              <a:rPr lang="en-GB" sz="2000" dirty="0" smtClean="0">
                <a:solidFill>
                  <a:srgbClr val="000000"/>
                </a:solidFill>
              </a:rPr>
              <a:t>.</a:t>
            </a:r>
          </a:p>
          <a:p>
            <a:pPr marL="342900" indent="-342900" algn="just">
              <a:lnSpc>
                <a:spcPct val="150000"/>
              </a:lnSpc>
              <a:buFont typeface="Arial" panose="020B0604020202020204" pitchFamily="34" charset="0"/>
              <a:buChar char="•"/>
            </a:pPr>
            <a:r>
              <a:rPr lang="en-GB" sz="2000" b="1" dirty="0">
                <a:solidFill>
                  <a:srgbClr val="FF0000"/>
                </a:solidFill>
              </a:rPr>
              <a:t>Flexible schema:</a:t>
            </a:r>
            <a:r>
              <a:rPr lang="en-GB" sz="2000" dirty="0">
                <a:solidFill>
                  <a:srgbClr val="000000"/>
                </a:solidFill>
              </a:rPr>
              <a:t> Document databases have a </a:t>
            </a:r>
            <a:r>
              <a:rPr lang="en-GB" sz="2000" b="1" dirty="0">
                <a:solidFill>
                  <a:srgbClr val="000000"/>
                </a:solidFill>
              </a:rPr>
              <a:t>flexible schema</a:t>
            </a:r>
            <a:r>
              <a:rPr lang="en-GB" sz="2000" dirty="0">
                <a:solidFill>
                  <a:srgbClr val="000000"/>
                </a:solidFill>
              </a:rPr>
              <a:t>, meaning that not all documents in a collection need to have the same </a:t>
            </a:r>
            <a:r>
              <a:rPr lang="en-GB" sz="2000" dirty="0" smtClean="0">
                <a:solidFill>
                  <a:srgbClr val="000000"/>
                </a:solidFill>
              </a:rPr>
              <a:t>fields.</a:t>
            </a:r>
          </a:p>
          <a:p>
            <a:pPr marL="342900" indent="-342900" algn="just">
              <a:lnSpc>
                <a:spcPct val="150000"/>
              </a:lnSpc>
              <a:buFont typeface="Arial" panose="020B0604020202020204" pitchFamily="34" charset="0"/>
              <a:buChar char="•"/>
            </a:pPr>
            <a:r>
              <a:rPr lang="en-GB" sz="2000" b="1" dirty="0">
                <a:solidFill>
                  <a:srgbClr val="FF0000"/>
                </a:solidFill>
              </a:rPr>
              <a:t>Distributed and resilient: </a:t>
            </a:r>
            <a:r>
              <a:rPr lang="en-GB" sz="2000" dirty="0">
                <a:solidFill>
                  <a:srgbClr val="000000"/>
                </a:solidFill>
              </a:rPr>
              <a:t>Document databases are </a:t>
            </a:r>
            <a:r>
              <a:rPr lang="en-GB" sz="2000" b="1" dirty="0">
                <a:solidFill>
                  <a:srgbClr val="000000"/>
                </a:solidFill>
              </a:rPr>
              <a:t>distributed</a:t>
            </a:r>
            <a:r>
              <a:rPr lang="en-GB" sz="2000" dirty="0">
                <a:solidFill>
                  <a:srgbClr val="000000"/>
                </a:solidFill>
              </a:rPr>
              <a:t>, which allows for horizontal scaling (typically cheaper than vertical scaling) and data distribution. Document databases provide resiliency through replication.</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TextBox 4"/>
          <p:cNvSpPr txBox="1"/>
          <p:nvPr/>
        </p:nvSpPr>
        <p:spPr>
          <a:xfrm>
            <a:off x="203578" y="373120"/>
            <a:ext cx="6425821" cy="461665"/>
          </a:xfrm>
          <a:prstGeom prst="rect">
            <a:avLst/>
          </a:prstGeom>
          <a:noFill/>
        </p:spPr>
        <p:txBody>
          <a:bodyPr wrap="square" rtlCol="0">
            <a:spAutoFit/>
          </a:bodyPr>
          <a:lstStyle/>
          <a:p>
            <a:r>
              <a:rPr lang="en-GB" sz="2400" b="1" dirty="0" smtClean="0">
                <a:solidFill>
                  <a:srgbClr val="121214"/>
                </a:solidFill>
              </a:rPr>
              <a:t>Key Features </a:t>
            </a:r>
            <a:r>
              <a:rPr lang="en-GB" sz="2400" b="1" dirty="0">
                <a:solidFill>
                  <a:srgbClr val="121214"/>
                </a:solidFill>
              </a:rPr>
              <a:t>of </a:t>
            </a:r>
            <a:r>
              <a:rPr lang="en-GB" sz="2400" b="1" dirty="0" smtClean="0">
                <a:solidFill>
                  <a:srgbClr val="121214"/>
                </a:solidFill>
              </a:rPr>
              <a:t>Document Databases</a:t>
            </a:r>
            <a:endParaRPr lang="en-IN" sz="2400" b="1" dirty="0"/>
          </a:p>
        </p:txBody>
      </p:sp>
    </p:spTree>
    <p:extLst>
      <p:ext uri="{BB962C8B-B14F-4D97-AF65-F5344CB8AC3E}">
        <p14:creationId xmlns:p14="http://schemas.microsoft.com/office/powerpoint/2010/main" val="3340942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5402" t="33333" r="13104" b="16666"/>
          <a:stretch/>
        </p:blipFill>
        <p:spPr>
          <a:xfrm>
            <a:off x="444688" y="1569975"/>
            <a:ext cx="8001001" cy="3657600"/>
          </a:xfrm>
          <a:prstGeom prst="rect">
            <a:avLst/>
          </a:prstGeom>
        </p:spPr>
      </p:pic>
    </p:spTree>
    <p:extLst>
      <p:ext uri="{BB962C8B-B14F-4D97-AF65-F5344CB8AC3E}">
        <p14:creationId xmlns:p14="http://schemas.microsoft.com/office/powerpoint/2010/main" val="2810312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6574" t="36459" r="13104" b="21875"/>
          <a:stretch/>
        </p:blipFill>
        <p:spPr>
          <a:xfrm>
            <a:off x="647699" y="1744260"/>
            <a:ext cx="7848601" cy="3048000"/>
          </a:xfrm>
          <a:prstGeom prst="rect">
            <a:avLst/>
          </a:prstGeom>
        </p:spPr>
      </p:pic>
    </p:spTree>
    <p:extLst>
      <p:ext uri="{BB962C8B-B14F-4D97-AF65-F5344CB8AC3E}">
        <p14:creationId xmlns:p14="http://schemas.microsoft.com/office/powerpoint/2010/main" val="29084122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5402" t="20833" r="10762" b="19792"/>
          <a:stretch/>
        </p:blipFill>
        <p:spPr>
          <a:xfrm>
            <a:off x="470278" y="1204117"/>
            <a:ext cx="8305801" cy="4343400"/>
          </a:xfrm>
          <a:prstGeom prst="rect">
            <a:avLst/>
          </a:prstGeom>
        </p:spPr>
      </p:pic>
    </p:spTree>
    <p:extLst>
      <p:ext uri="{BB962C8B-B14F-4D97-AF65-F5344CB8AC3E}">
        <p14:creationId xmlns:p14="http://schemas.microsoft.com/office/powerpoint/2010/main" val="1285790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8917" t="20833" r="10176" b="28125"/>
          <a:stretch/>
        </p:blipFill>
        <p:spPr>
          <a:xfrm>
            <a:off x="660778" y="1239836"/>
            <a:ext cx="7924801" cy="3733800"/>
          </a:xfrm>
          <a:prstGeom prst="rect">
            <a:avLst/>
          </a:prstGeom>
        </p:spPr>
      </p:pic>
    </p:spTree>
    <p:extLst>
      <p:ext uri="{BB962C8B-B14F-4D97-AF65-F5344CB8AC3E}">
        <p14:creationId xmlns:p14="http://schemas.microsoft.com/office/powerpoint/2010/main" val="26931760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160" t="30209" r="11932" b="21875"/>
          <a:stretch/>
        </p:blipFill>
        <p:spPr>
          <a:xfrm>
            <a:off x="482788" y="1447800"/>
            <a:ext cx="7924801" cy="3505200"/>
          </a:xfrm>
          <a:prstGeom prst="rect">
            <a:avLst/>
          </a:prstGeom>
        </p:spPr>
      </p:pic>
    </p:spTree>
    <p:extLst>
      <p:ext uri="{BB962C8B-B14F-4D97-AF65-F5344CB8AC3E}">
        <p14:creationId xmlns:p14="http://schemas.microsoft.com/office/powerpoint/2010/main" val="35551927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5987" t="20833" r="10176" b="31250"/>
          <a:stretch/>
        </p:blipFill>
        <p:spPr>
          <a:xfrm>
            <a:off x="330958" y="1284322"/>
            <a:ext cx="8305801" cy="3505200"/>
          </a:xfrm>
          <a:prstGeom prst="rect">
            <a:avLst/>
          </a:prstGeom>
        </p:spPr>
      </p:pic>
    </p:spTree>
    <p:extLst>
      <p:ext uri="{BB962C8B-B14F-4D97-AF65-F5344CB8AC3E}">
        <p14:creationId xmlns:p14="http://schemas.microsoft.com/office/powerpoint/2010/main" val="14797802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746" t="20833" r="10762" b="18750"/>
          <a:stretch/>
        </p:blipFill>
        <p:spPr>
          <a:xfrm>
            <a:off x="444688" y="1190262"/>
            <a:ext cx="8001001" cy="4419600"/>
          </a:xfrm>
          <a:prstGeom prst="rect">
            <a:avLst/>
          </a:prstGeom>
        </p:spPr>
      </p:pic>
    </p:spTree>
    <p:extLst>
      <p:ext uri="{BB962C8B-B14F-4D97-AF65-F5344CB8AC3E}">
        <p14:creationId xmlns:p14="http://schemas.microsoft.com/office/powerpoint/2010/main" val="33176130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7160" t="20833" r="10761" b="30208"/>
          <a:stretch/>
        </p:blipFill>
        <p:spPr>
          <a:xfrm>
            <a:off x="533399" y="1392236"/>
            <a:ext cx="8077201" cy="3581400"/>
          </a:xfrm>
          <a:prstGeom prst="rect">
            <a:avLst/>
          </a:prstGeom>
        </p:spPr>
      </p:pic>
    </p:spTree>
    <p:extLst>
      <p:ext uri="{BB962C8B-B14F-4D97-AF65-F5344CB8AC3E}">
        <p14:creationId xmlns:p14="http://schemas.microsoft.com/office/powerpoint/2010/main" val="29505191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746" t="20833" r="10762" b="21875"/>
          <a:stretch/>
        </p:blipFill>
        <p:spPr>
          <a:xfrm>
            <a:off x="692726" y="1190262"/>
            <a:ext cx="8001001" cy="4191000"/>
          </a:xfrm>
          <a:prstGeom prst="rect">
            <a:avLst/>
          </a:prstGeom>
        </p:spPr>
      </p:pic>
    </p:spTree>
    <p:extLst>
      <p:ext uri="{BB962C8B-B14F-4D97-AF65-F5344CB8AC3E}">
        <p14:creationId xmlns:p14="http://schemas.microsoft.com/office/powerpoint/2010/main" val="24367469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endParaRPr lang="en-US" sz="2400" b="1" dirty="0" smtClean="0">
              <a:solidFill>
                <a:srgbClr val="121214"/>
              </a:solidFill>
            </a:endParaRP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endParaRPr lang="en-GB" sz="2000" b="1" i="1" dirty="0" smtClean="0"/>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6574" t="20833" r="10176" b="21875"/>
          <a:stretch/>
        </p:blipFill>
        <p:spPr>
          <a:xfrm>
            <a:off x="761998" y="1371600"/>
            <a:ext cx="8229601" cy="4191000"/>
          </a:xfrm>
          <a:prstGeom prst="rect">
            <a:avLst/>
          </a:prstGeom>
        </p:spPr>
      </p:pic>
    </p:spTree>
    <p:extLst>
      <p:ext uri="{BB962C8B-B14F-4D97-AF65-F5344CB8AC3E}">
        <p14:creationId xmlns:p14="http://schemas.microsoft.com/office/powerpoint/2010/main" val="2185326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86232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FF0000"/>
                </a:solidFill>
              </a:rPr>
              <a:t>Querying through an API or query language: </a:t>
            </a:r>
            <a:r>
              <a:rPr lang="en-GB" sz="2000" dirty="0">
                <a:solidFill>
                  <a:srgbClr val="000000"/>
                </a:solidFill>
              </a:rPr>
              <a:t>Document databases have </a:t>
            </a:r>
            <a:r>
              <a:rPr lang="en-GB" sz="2000" b="1" dirty="0">
                <a:solidFill>
                  <a:srgbClr val="000000"/>
                </a:solidFill>
              </a:rPr>
              <a:t>an API or query language</a:t>
            </a:r>
            <a:r>
              <a:rPr lang="en-GB" sz="2000" dirty="0">
                <a:solidFill>
                  <a:srgbClr val="000000"/>
                </a:solidFill>
              </a:rPr>
              <a:t> that allows developers to execute the CRUD operations on the database. Developers have the ability to query for documents based on unique identifiers or field values.</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203578" y="373120"/>
            <a:ext cx="6425821" cy="461665"/>
          </a:xfrm>
          <a:prstGeom prst="rect">
            <a:avLst/>
          </a:prstGeom>
          <a:noFill/>
        </p:spPr>
        <p:txBody>
          <a:bodyPr wrap="square" rtlCol="0">
            <a:spAutoFit/>
          </a:bodyPr>
          <a:lstStyle/>
          <a:p>
            <a:r>
              <a:rPr lang="en-GB" sz="2400" b="1" dirty="0" smtClean="0">
                <a:solidFill>
                  <a:srgbClr val="121214"/>
                </a:solidFill>
              </a:rPr>
              <a:t>Key Features </a:t>
            </a:r>
            <a:r>
              <a:rPr lang="en-GB" sz="2400" b="1" dirty="0">
                <a:solidFill>
                  <a:srgbClr val="121214"/>
                </a:solidFill>
              </a:rPr>
              <a:t>of </a:t>
            </a:r>
            <a:r>
              <a:rPr lang="en-GB" sz="2400" b="1" dirty="0" smtClean="0">
                <a:solidFill>
                  <a:srgbClr val="121214"/>
                </a:solidFill>
              </a:rPr>
              <a:t>Document Databases</a:t>
            </a:r>
            <a:endParaRPr lang="en-IN" sz="2400" b="1" dirty="0"/>
          </a:p>
        </p:txBody>
      </p:sp>
    </p:spTree>
    <p:extLst>
      <p:ext uri="{BB962C8B-B14F-4D97-AF65-F5344CB8AC3E}">
        <p14:creationId xmlns:p14="http://schemas.microsoft.com/office/powerpoint/2010/main" val="41154339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smtClean="0"/>
              <a:t>CSE2024 NoSQL Databases</a:t>
            </a:r>
            <a:endParaRPr lang="en-US"/>
          </a:p>
        </p:txBody>
      </p:sp>
    </p:spTree>
    <p:extLst>
      <p:ext uri="{BB962C8B-B14F-4D97-AF65-F5344CB8AC3E}">
        <p14:creationId xmlns:p14="http://schemas.microsoft.com/office/powerpoint/2010/main" val="163911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0273" y="248384"/>
            <a:ext cx="8229600" cy="589816"/>
          </a:xfrm>
        </p:spPr>
        <p:txBody>
          <a:bodyPr/>
          <a:lstStyle/>
          <a:p>
            <a:r>
              <a:rPr lang="en-GB" sz="2400" dirty="0">
                <a:solidFill>
                  <a:srgbClr val="121214"/>
                </a:solidFill>
                <a:latin typeface="+mn-lt"/>
                <a:ea typeface="+mn-ea"/>
                <a:cs typeface="+mn-cs"/>
              </a:rPr>
              <a:t>S</a:t>
            </a:r>
            <a:r>
              <a:rPr lang="en-GB" sz="2400" dirty="0" smtClean="0">
                <a:solidFill>
                  <a:srgbClr val="121214"/>
                </a:solidFill>
                <a:latin typeface="+mn-lt"/>
                <a:ea typeface="+mn-ea"/>
                <a:cs typeface="+mn-cs"/>
              </a:rPr>
              <a:t>trengths </a:t>
            </a:r>
            <a:r>
              <a:rPr lang="en-GB" sz="2400" dirty="0">
                <a:solidFill>
                  <a:srgbClr val="121214"/>
                </a:solidFill>
                <a:latin typeface="+mn-lt"/>
                <a:ea typeface="+mn-ea"/>
                <a:cs typeface="+mn-cs"/>
              </a:rPr>
              <a:t>and </a:t>
            </a:r>
            <a:r>
              <a:rPr lang="en-GB" sz="2400" dirty="0" smtClean="0">
                <a:solidFill>
                  <a:srgbClr val="121214"/>
                </a:solidFill>
                <a:latin typeface="+mn-lt"/>
                <a:ea typeface="+mn-ea"/>
                <a:cs typeface="+mn-cs"/>
              </a:rPr>
              <a:t>Weaknesses </a:t>
            </a:r>
            <a:r>
              <a:rPr lang="en-GB" sz="2400" dirty="0">
                <a:solidFill>
                  <a:srgbClr val="121214"/>
                </a:solidFill>
                <a:latin typeface="+mn-lt"/>
                <a:ea typeface="+mn-ea"/>
                <a:cs typeface="+mn-cs"/>
              </a:rPr>
              <a:t>of </a:t>
            </a:r>
            <a:r>
              <a:rPr lang="en-GB" sz="2400" dirty="0" smtClean="0">
                <a:solidFill>
                  <a:srgbClr val="121214"/>
                </a:solidFill>
                <a:latin typeface="+mn-lt"/>
                <a:ea typeface="+mn-ea"/>
                <a:cs typeface="+mn-cs"/>
              </a:rPr>
              <a:t>Document Databases</a:t>
            </a:r>
            <a:endParaRPr lang="en-IN" sz="2400" dirty="0">
              <a:solidFill>
                <a:srgbClr val="121214"/>
              </a:solidFill>
              <a:latin typeface="+mn-lt"/>
              <a:ea typeface="+mn-ea"/>
              <a:cs typeface="+mn-cs"/>
            </a:endParaRPr>
          </a:p>
        </p:txBody>
      </p:sp>
      <p:sp>
        <p:nvSpPr>
          <p:cNvPr id="5" name="Content Placeholder 4"/>
          <p:cNvSpPr>
            <a:spLocks noGrp="1"/>
          </p:cNvSpPr>
          <p:nvPr>
            <p:ph sz="half" idx="1"/>
          </p:nvPr>
        </p:nvSpPr>
        <p:spPr>
          <a:xfrm>
            <a:off x="457200" y="1253027"/>
            <a:ext cx="4038600" cy="4525963"/>
          </a:xfrm>
        </p:spPr>
        <p:txBody>
          <a:bodyPr/>
          <a:lstStyle/>
          <a:p>
            <a:r>
              <a:rPr lang="en-GB" sz="2000" b="1" u="sng" dirty="0" smtClean="0">
                <a:solidFill>
                  <a:srgbClr val="FF0000"/>
                </a:solidFill>
                <a:latin typeface="+mn-lt"/>
              </a:rPr>
              <a:t>Strengths :</a:t>
            </a:r>
          </a:p>
          <a:p>
            <a:pPr>
              <a:lnSpc>
                <a:spcPct val="250000"/>
              </a:lnSpc>
            </a:pPr>
            <a:r>
              <a:rPr lang="en-IN" sz="2000" dirty="0" smtClean="0">
                <a:solidFill>
                  <a:srgbClr val="000000"/>
                </a:solidFill>
                <a:latin typeface="+mn-lt"/>
              </a:rPr>
              <a:t>Document Model</a:t>
            </a:r>
          </a:p>
          <a:p>
            <a:pPr>
              <a:lnSpc>
                <a:spcPct val="250000"/>
              </a:lnSpc>
            </a:pPr>
            <a:r>
              <a:rPr lang="en-IN" sz="2000" dirty="0" smtClean="0">
                <a:solidFill>
                  <a:srgbClr val="000000"/>
                </a:solidFill>
                <a:latin typeface="+mn-lt"/>
              </a:rPr>
              <a:t>Flexible Schema</a:t>
            </a:r>
          </a:p>
          <a:p>
            <a:pPr>
              <a:lnSpc>
                <a:spcPct val="250000"/>
              </a:lnSpc>
            </a:pPr>
            <a:r>
              <a:rPr lang="en-GB" sz="2000" dirty="0">
                <a:solidFill>
                  <a:srgbClr val="000000"/>
                </a:solidFill>
                <a:latin typeface="+mn-lt"/>
              </a:rPr>
              <a:t>APIs and </a:t>
            </a:r>
            <a:r>
              <a:rPr lang="en-GB" sz="2000" dirty="0" smtClean="0">
                <a:solidFill>
                  <a:srgbClr val="000000"/>
                </a:solidFill>
                <a:latin typeface="+mn-lt"/>
              </a:rPr>
              <a:t>Query Languages </a:t>
            </a:r>
          </a:p>
          <a:p>
            <a:pPr>
              <a:lnSpc>
                <a:spcPct val="250000"/>
              </a:lnSpc>
            </a:pPr>
            <a:r>
              <a:rPr lang="en-GB" sz="2000" dirty="0">
                <a:solidFill>
                  <a:srgbClr val="000000"/>
                </a:solidFill>
                <a:latin typeface="+mn-lt"/>
              </a:rPr>
              <a:t>D</a:t>
            </a:r>
            <a:r>
              <a:rPr lang="en-GB" sz="2000" dirty="0" smtClean="0">
                <a:solidFill>
                  <a:srgbClr val="000000"/>
                </a:solidFill>
                <a:latin typeface="+mn-lt"/>
              </a:rPr>
              <a:t>istributed and Resilient</a:t>
            </a:r>
            <a:r>
              <a:rPr lang="en-GB" sz="2000" dirty="0">
                <a:solidFill>
                  <a:srgbClr val="000000"/>
                </a:solidFill>
                <a:latin typeface="+mn-lt"/>
              </a:rPr>
              <a:t>.</a:t>
            </a:r>
            <a:endParaRPr lang="en-IN" sz="2000" dirty="0">
              <a:solidFill>
                <a:srgbClr val="000000"/>
              </a:solidFill>
              <a:latin typeface="+mn-lt"/>
            </a:endParaRPr>
          </a:p>
          <a:p>
            <a:endParaRPr lang="en-IN" sz="2000" u="sng" dirty="0">
              <a:solidFill>
                <a:srgbClr val="000000"/>
              </a:solidFill>
              <a:latin typeface="+mn-lt"/>
            </a:endParaRPr>
          </a:p>
        </p:txBody>
      </p:sp>
      <p:sp>
        <p:nvSpPr>
          <p:cNvPr id="6" name="Content Placeholder 5"/>
          <p:cNvSpPr>
            <a:spLocks noGrp="1"/>
          </p:cNvSpPr>
          <p:nvPr>
            <p:ph sz="half" idx="2"/>
          </p:nvPr>
        </p:nvSpPr>
        <p:spPr>
          <a:xfrm>
            <a:off x="4620491" y="1253027"/>
            <a:ext cx="4038600" cy="4525963"/>
          </a:xfrm>
        </p:spPr>
        <p:txBody>
          <a:bodyPr/>
          <a:lstStyle/>
          <a:p>
            <a:r>
              <a:rPr lang="en-GB" sz="2000" b="1" u="sng" dirty="0" smtClean="0">
                <a:solidFill>
                  <a:srgbClr val="FF0000"/>
                </a:solidFill>
                <a:latin typeface="+mn-lt"/>
              </a:rPr>
              <a:t>Weakness:</a:t>
            </a:r>
          </a:p>
          <a:p>
            <a:endParaRPr lang="en-GB" sz="2000" b="1" u="sng" dirty="0">
              <a:solidFill>
                <a:srgbClr val="FF0000"/>
              </a:solidFill>
              <a:latin typeface="+mn-lt"/>
            </a:endParaRPr>
          </a:p>
          <a:p>
            <a:pPr algn="just"/>
            <a:r>
              <a:rPr lang="en-GB" sz="2000" dirty="0">
                <a:latin typeface="+mn-lt"/>
              </a:rPr>
              <a:t>A common weakness that people cite about document databases is that many </a:t>
            </a:r>
            <a:r>
              <a:rPr lang="en-GB" sz="2000" b="1" i="1" dirty="0">
                <a:latin typeface="+mn-lt"/>
              </a:rPr>
              <a:t>do not support multi-document ACID </a:t>
            </a:r>
            <a:r>
              <a:rPr lang="en-GB" sz="2000" b="1" i="1" dirty="0" smtClean="0">
                <a:latin typeface="+mn-lt"/>
              </a:rPr>
              <a:t>transactions.</a:t>
            </a:r>
            <a:endParaRPr lang="en-IN" sz="2000" b="1" i="1" dirty="0">
              <a:latin typeface="+mn-lt"/>
            </a:endParaRPr>
          </a:p>
        </p:txBody>
      </p:sp>
      <p:sp>
        <p:nvSpPr>
          <p:cNvPr id="2" name="Footer Placeholder 1"/>
          <p:cNvSpPr>
            <a:spLocks noGrp="1"/>
          </p:cNvSpPr>
          <p:nvPr>
            <p:ph type="ftr" sz="quarter" idx="11"/>
          </p:nvPr>
        </p:nvSpPr>
        <p:spPr/>
        <p:txBody>
          <a:bodyPr/>
          <a:lstStyle/>
          <a:p>
            <a:r>
              <a:rPr lang="en-US" smtClean="0"/>
              <a:t>CSE2024 NoSQL Databases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086176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203578" y="373120"/>
            <a:ext cx="5435221" cy="461665"/>
          </a:xfrm>
          <a:prstGeom prst="rect">
            <a:avLst/>
          </a:prstGeom>
          <a:noFill/>
        </p:spPr>
        <p:txBody>
          <a:bodyPr wrap="square" rtlCol="0">
            <a:spAutoFit/>
          </a:bodyPr>
          <a:lstStyle/>
          <a:p>
            <a:r>
              <a:rPr lang="en-GB" sz="2400" b="1" dirty="0" smtClean="0">
                <a:solidFill>
                  <a:srgbClr val="121214"/>
                </a:solidFill>
              </a:rPr>
              <a:t>Use Cases </a:t>
            </a:r>
            <a:r>
              <a:rPr lang="en-GB" sz="2400" b="1" dirty="0">
                <a:solidFill>
                  <a:srgbClr val="121214"/>
                </a:solidFill>
              </a:rPr>
              <a:t>for </a:t>
            </a:r>
            <a:r>
              <a:rPr lang="en-GB" sz="2400" b="1" dirty="0" smtClean="0">
                <a:solidFill>
                  <a:srgbClr val="121214"/>
                </a:solidFill>
              </a:rPr>
              <a:t>Document Databases</a:t>
            </a:r>
            <a:endParaRPr lang="en-IN" sz="2400" b="1" dirty="0"/>
          </a:p>
        </p:txBody>
      </p:sp>
      <p:sp>
        <p:nvSpPr>
          <p:cNvPr id="8" name="Rectangle 7"/>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Document databases are general-purpose databases that serve a variety of use cases </a:t>
            </a:r>
            <a:r>
              <a:rPr lang="en-GB" sz="2000" b="1" i="1" dirty="0">
                <a:solidFill>
                  <a:srgbClr val="FF0000"/>
                </a:solidFill>
              </a:rPr>
              <a:t>for both transactional and analytical applications</a:t>
            </a:r>
            <a:r>
              <a:rPr lang="en-GB" sz="2000" dirty="0" smtClean="0">
                <a:solidFill>
                  <a:srgbClr val="000000"/>
                </a:solidFill>
              </a:rPr>
              <a:t>:</a:t>
            </a: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buFont typeface="Arial" panose="020B0604020202020204" pitchFamily="34" charset="0"/>
              <a:buChar char="•"/>
            </a:pPr>
            <a:r>
              <a:rPr lang="en-GB" sz="2000" dirty="0" smtClean="0">
                <a:solidFill>
                  <a:srgbClr val="000000"/>
                </a:solidFill>
              </a:rPr>
              <a:t>Single </a:t>
            </a:r>
            <a:r>
              <a:rPr lang="en-GB" sz="2000" dirty="0">
                <a:solidFill>
                  <a:srgbClr val="000000"/>
                </a:solidFill>
              </a:rPr>
              <a:t>view or data hub</a:t>
            </a:r>
          </a:p>
          <a:p>
            <a:pPr marL="342900" indent="-342900" algn="just">
              <a:buFont typeface="Arial" panose="020B0604020202020204" pitchFamily="34" charset="0"/>
              <a:buChar char="•"/>
            </a:pPr>
            <a:r>
              <a:rPr lang="en-GB" sz="2000" dirty="0">
                <a:solidFill>
                  <a:srgbClr val="000000"/>
                </a:solidFill>
              </a:rPr>
              <a:t>Customer data management and personalization</a:t>
            </a:r>
          </a:p>
          <a:p>
            <a:pPr marL="342900" indent="-342900" algn="just">
              <a:buFont typeface="Arial" panose="020B0604020202020204" pitchFamily="34" charset="0"/>
              <a:buChar char="•"/>
            </a:pPr>
            <a:r>
              <a:rPr lang="en-GB" sz="2000" dirty="0">
                <a:solidFill>
                  <a:srgbClr val="000000"/>
                </a:solidFill>
              </a:rPr>
              <a:t>Internet of Things (</a:t>
            </a:r>
            <a:r>
              <a:rPr lang="en-GB" sz="2000" dirty="0" err="1">
                <a:solidFill>
                  <a:srgbClr val="000000"/>
                </a:solidFill>
              </a:rPr>
              <a:t>IoT</a:t>
            </a:r>
            <a:r>
              <a:rPr lang="en-GB" sz="2000" dirty="0">
                <a:solidFill>
                  <a:srgbClr val="000000"/>
                </a:solidFill>
              </a:rPr>
              <a:t>) and time-series data</a:t>
            </a:r>
          </a:p>
          <a:p>
            <a:pPr marL="342900" indent="-342900" algn="just">
              <a:buFont typeface="Arial" panose="020B0604020202020204" pitchFamily="34" charset="0"/>
              <a:buChar char="•"/>
            </a:pPr>
            <a:r>
              <a:rPr lang="en-GB" sz="2000" dirty="0">
                <a:solidFill>
                  <a:srgbClr val="000000"/>
                </a:solidFill>
              </a:rPr>
              <a:t>Product </a:t>
            </a:r>
            <a:r>
              <a:rPr lang="en-GB" sz="2000" dirty="0" err="1">
                <a:solidFill>
                  <a:srgbClr val="000000"/>
                </a:solidFill>
              </a:rPr>
              <a:t>catalogs</a:t>
            </a:r>
            <a:r>
              <a:rPr lang="en-GB" sz="2000" dirty="0">
                <a:solidFill>
                  <a:srgbClr val="000000"/>
                </a:solidFill>
              </a:rPr>
              <a:t> and content management</a:t>
            </a:r>
          </a:p>
          <a:p>
            <a:pPr marL="342900" indent="-342900" algn="just">
              <a:buFont typeface="Arial" panose="020B0604020202020204" pitchFamily="34" charset="0"/>
              <a:buChar char="•"/>
            </a:pPr>
            <a:r>
              <a:rPr lang="en-GB" sz="2000" dirty="0">
                <a:solidFill>
                  <a:srgbClr val="000000"/>
                </a:solidFill>
              </a:rPr>
              <a:t>Payment processing</a:t>
            </a:r>
          </a:p>
          <a:p>
            <a:pPr marL="342900" indent="-342900" algn="just">
              <a:buFont typeface="Arial" panose="020B0604020202020204" pitchFamily="34" charset="0"/>
              <a:buChar char="•"/>
            </a:pPr>
            <a:r>
              <a:rPr lang="en-GB" sz="2000" dirty="0">
                <a:solidFill>
                  <a:srgbClr val="000000"/>
                </a:solidFill>
              </a:rPr>
              <a:t>Mobile apps</a:t>
            </a:r>
          </a:p>
          <a:p>
            <a:pPr marL="342900" indent="-342900" algn="just">
              <a:buFont typeface="Arial" panose="020B0604020202020204" pitchFamily="34" charset="0"/>
              <a:buChar char="•"/>
            </a:pPr>
            <a:r>
              <a:rPr lang="en-GB" sz="2000" dirty="0">
                <a:solidFill>
                  <a:srgbClr val="000000"/>
                </a:solidFill>
              </a:rPr>
              <a:t>Mainframe offload</a:t>
            </a:r>
          </a:p>
          <a:p>
            <a:pPr marL="342900" indent="-342900" algn="just">
              <a:buFont typeface="Arial" panose="020B0604020202020204" pitchFamily="34" charset="0"/>
              <a:buChar char="•"/>
            </a:pPr>
            <a:r>
              <a:rPr lang="en-GB" sz="2000" dirty="0">
                <a:solidFill>
                  <a:srgbClr val="000000"/>
                </a:solidFill>
              </a:rPr>
              <a:t>Operational analytics</a:t>
            </a:r>
          </a:p>
          <a:p>
            <a:pPr marL="342900" indent="-342900" algn="just">
              <a:buFont typeface="Arial" panose="020B0604020202020204" pitchFamily="34" charset="0"/>
              <a:buChar char="•"/>
            </a:pPr>
            <a:r>
              <a:rPr lang="en-GB" sz="2000" dirty="0">
                <a:solidFill>
                  <a:srgbClr val="000000"/>
                </a:solidFill>
              </a:rPr>
              <a:t>Real-time analytics</a:t>
            </a:r>
          </a:p>
          <a:p>
            <a:pPr marL="342900" indent="-342900" algn="just">
              <a:lnSpc>
                <a:spcPct val="150000"/>
              </a:lnSpc>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355780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C5D568D1BE644EB353EEECCF79BC04" ma:contentTypeVersion="14" ma:contentTypeDescription="Create a new document." ma:contentTypeScope="" ma:versionID="f1bd7f5d19ebd62f05046cd17e74aa72">
  <xsd:schema xmlns:xsd="http://www.w3.org/2001/XMLSchema" xmlns:xs="http://www.w3.org/2001/XMLSchema" xmlns:p="http://schemas.microsoft.com/office/2006/metadata/properties" xmlns:ns2="43204bce-41e0-45bd-9649-fdf2553f0fcc" xmlns:ns3="10094997-2ed6-49d6-803a-ff3d53e7248f" targetNamespace="http://schemas.microsoft.com/office/2006/metadata/properties" ma:root="true" ma:fieldsID="130b8dec2823cb54b25f7ba7dd4eb9e2" ns2:_="" ns3:_="">
    <xsd:import namespace="43204bce-41e0-45bd-9649-fdf2553f0fcc"/>
    <xsd:import namespace="10094997-2ed6-49d6-803a-ff3d53e724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chandraprak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04bce-41e0-45bd-9649-fdf2553f0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chandraprakash" ma:index="21" nillable="true" ma:displayName="chandra prakash" ma:format="Dropdown" ma:internalName="chandraprakash">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094997-2ed6-49d6-803a-ff3d53e724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226a7d-65cb-43c0-83ad-096824d6fa4b}" ma:internalName="TaxCatchAll" ma:showField="CatchAllData" ma:web="10094997-2ed6-49d6-803a-ff3d53e7248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0094997-2ed6-49d6-803a-ff3d53e7248f" xsi:nil="true"/>
    <lcf76f155ced4ddcb4097134ff3c332f xmlns="43204bce-41e0-45bd-9649-fdf2553f0fcc">
      <Terms xmlns="http://schemas.microsoft.com/office/infopath/2007/PartnerControls"/>
    </lcf76f155ced4ddcb4097134ff3c332f>
    <chandraprakash xmlns="43204bce-41e0-45bd-9649-fdf2553f0fcc" xsi:nil="true"/>
  </documentManagement>
</p:properties>
</file>

<file path=customXml/itemProps1.xml><?xml version="1.0" encoding="utf-8"?>
<ds:datastoreItem xmlns:ds="http://schemas.openxmlformats.org/officeDocument/2006/customXml" ds:itemID="{1581FDFA-C3F9-4CE8-94F5-CFE9617D84C6}"/>
</file>

<file path=customXml/itemProps2.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3.xml><?xml version="1.0" encoding="utf-8"?>
<ds:datastoreItem xmlns:ds="http://schemas.openxmlformats.org/officeDocument/2006/customXml" ds:itemID="{15DFE7C8-44AE-4CA0-BC1C-D7A115A2224E}">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00af665b-9cc2-4010-a7f6-c2696d1560f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7011</TotalTime>
  <Words>3467</Words>
  <Application>Microsoft Office PowerPoint</Application>
  <PresentationFormat>On-screen Show (4:3)</PresentationFormat>
  <Paragraphs>675</Paragraphs>
  <Slides>70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Bookman Old Style</vt:lpstr>
      <vt:lpstr>Calibri</vt:lpstr>
      <vt:lpstr>Cambria</vt:lpstr>
      <vt:lpstr>Thiru_Regular</vt:lpstr>
      <vt:lpstr>PowerPoint Presentation</vt:lpstr>
      <vt:lpstr>Module 2 : Document Data Model</vt:lpstr>
      <vt:lpstr>PowerPoint Presentation</vt:lpstr>
      <vt:lpstr>PowerPoint Presentation</vt:lpstr>
      <vt:lpstr>PowerPoint Presentation</vt:lpstr>
      <vt:lpstr>PowerPoint Presentation</vt:lpstr>
      <vt:lpstr>PowerPoint Presentation</vt:lpstr>
      <vt:lpstr>Strengths and Weaknesses of Document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Admin</cp:lastModifiedBy>
  <cp:revision>456</cp:revision>
  <dcterms:created xsi:type="dcterms:W3CDTF">2006-08-16T00:00:00Z</dcterms:created>
  <dcterms:modified xsi:type="dcterms:W3CDTF">2022-10-12T10:41:16Z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0x01010056C5D568D1BE644EB353EEECCF79BC04</vt:lpwstr>
  </property>
</Properties>
</file>